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6858000" cx="12192000"/>
  <p:notesSz cx="6858000" cy="9144000"/>
  <p:embeddedFontLst>
    <p:embeddedFont>
      <p:font typeface="Nunito"/>
      <p:regular r:id="rId46"/>
      <p:bold r:id="rId47"/>
      <p:italic r:id="rId48"/>
      <p:boldItalic r:id="rId49"/>
    </p:embeddedFont>
    <p:embeddedFont>
      <p:font typeface="Nunito Medium"/>
      <p:regular r:id="rId50"/>
      <p:bold r:id="rId51"/>
      <p:italic r:id="rId52"/>
      <p:boldItalic r:id="rId53"/>
    </p:embeddedFont>
    <p:embeddedFont>
      <p:font typeface="Roboto Light"/>
      <p:regular r:id="rId54"/>
      <p:bold r:id="rId55"/>
      <p:italic r:id="rId56"/>
      <p:boldItalic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90">
          <p15:clr>
            <a:srgbClr val="A4A3A4"/>
          </p15:clr>
        </p15:guide>
        <p15:guide id="2" pos="3840">
          <p15:clr>
            <a:srgbClr val="A4A3A4"/>
          </p15:clr>
        </p15:guide>
        <p15:guide id="3" pos="3840">
          <p15:clr>
            <a:srgbClr val="747775"/>
          </p15:clr>
        </p15:guide>
        <p15:guide id="4" pos="379">
          <p15:clr>
            <a:srgbClr val="747775"/>
          </p15:clr>
        </p15:guide>
        <p15:guide id="5" orient="horz" pos="898">
          <p15:clr>
            <a:srgbClr val="747775"/>
          </p15:clr>
        </p15:guide>
      </p15:sldGuideLst>
    </p:ext>
    <p:ext uri="GoogleSlidesCustomDataVersion2">
      <go:slidesCustomData xmlns:go="http://customooxmlschemas.google.com/" r:id="rId62" roundtripDataSignature="AMtx7mhwf3fkLT3AFPqdCVilZVHA4LZY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90" orient="horz"/>
        <p:guide pos="3840"/>
        <p:guide pos="3840"/>
        <p:guide pos="379"/>
        <p:guide pos="89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Nunito-regular.fntdata"/><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unito-italic.fntdata"/><Relationship Id="rId47" Type="http://schemas.openxmlformats.org/officeDocument/2006/relationships/font" Target="fonts/Nunito-bold.fntdata"/><Relationship Id="rId49" Type="http://schemas.openxmlformats.org/officeDocument/2006/relationships/font" Target="fonts/Nuni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customschemas.google.com/relationships/presentationmetadata" Target="metadata"/><Relationship Id="rId61" Type="http://schemas.openxmlformats.org/officeDocument/2006/relationships/font" Target="fonts/OpenSans-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unitoMedium-bold.fntdata"/><Relationship Id="rId50" Type="http://schemas.openxmlformats.org/officeDocument/2006/relationships/font" Target="fonts/NunitoMedium-regular.fntdata"/><Relationship Id="rId53" Type="http://schemas.openxmlformats.org/officeDocument/2006/relationships/font" Target="fonts/NunitoMedium-boldItalic.fntdata"/><Relationship Id="rId52" Type="http://schemas.openxmlformats.org/officeDocument/2006/relationships/font" Target="fonts/NunitoMedium-italic.fntdata"/><Relationship Id="rId11" Type="http://schemas.openxmlformats.org/officeDocument/2006/relationships/slide" Target="slides/slide6.xml"/><Relationship Id="rId55" Type="http://schemas.openxmlformats.org/officeDocument/2006/relationships/font" Target="fonts/RobotoLight-bold.fntdata"/><Relationship Id="rId10" Type="http://schemas.openxmlformats.org/officeDocument/2006/relationships/slide" Target="slides/slide5.xml"/><Relationship Id="rId54" Type="http://schemas.openxmlformats.org/officeDocument/2006/relationships/font" Target="fonts/RobotoLight-regular.fntdata"/><Relationship Id="rId13" Type="http://schemas.openxmlformats.org/officeDocument/2006/relationships/slide" Target="slides/slide8.xml"/><Relationship Id="rId57" Type="http://schemas.openxmlformats.org/officeDocument/2006/relationships/font" Target="fonts/RobotoLight-boldItalic.fntdata"/><Relationship Id="rId12" Type="http://schemas.openxmlformats.org/officeDocument/2006/relationships/slide" Target="slides/slide7.xml"/><Relationship Id="rId56" Type="http://schemas.openxmlformats.org/officeDocument/2006/relationships/font" Target="fonts/RobotoLight-italic.fntdata"/><Relationship Id="rId15" Type="http://schemas.openxmlformats.org/officeDocument/2006/relationships/slide" Target="slides/slide10.xml"/><Relationship Id="rId59" Type="http://schemas.openxmlformats.org/officeDocument/2006/relationships/font" Target="fonts/OpenSans-bold.fntdata"/><Relationship Id="rId14" Type="http://schemas.openxmlformats.org/officeDocument/2006/relationships/slide" Target="slides/slide9.xml"/><Relationship Id="rId58" Type="http://schemas.openxmlformats.org/officeDocument/2006/relationships/font" Target="fonts/OpenSans-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3e22110bfd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3e22110bfd_0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3e22110bfd_0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9" name="Google Shape;13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0"/>
          <p:cNvSpPr/>
          <p:nvPr>
            <p:ph idx="2" type="pic"/>
          </p:nvPr>
        </p:nvSpPr>
        <p:spPr>
          <a:xfrm>
            <a:off x="5183188" y="987425"/>
            <a:ext cx="6172200" cy="4873625"/>
          </a:xfrm>
          <a:prstGeom prst="rect">
            <a:avLst/>
          </a:prstGeom>
          <a:noFill/>
          <a:ln>
            <a:noFill/>
          </a:ln>
        </p:spPr>
      </p:sp>
      <p:sp>
        <p:nvSpPr>
          <p:cNvPr id="68" name="Google Shape;68;p5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console.adventive.com/ad/demoCreative/357/5451/26426/63909?utm_source=Adventive+Users&amp;utm_campaign=e9a9f32159-EMAIL_CAMPAIGN_2018_06_07&amp;utm_medium=email&amp;utm_term=0_b93fa4c665-e9a9f32159-103846041" TargetMode="External"/><Relationship Id="rId4" Type="http://schemas.openxmlformats.org/officeDocument/2006/relationships/hyperlink" Target="https://help.adventive.com/en/knowledge/cinema-format" TargetMode="External"/><Relationship Id="rId5" Type="http://schemas.openxmlformats.org/officeDocument/2006/relationships/image" Target="../media/image9.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console.adventive.com/ad/demohtml/2a09e5f8-9bf9-4868-90ac-edf609b9198e" TargetMode="External"/><Relationship Id="rId4" Type="http://schemas.openxmlformats.org/officeDocument/2006/relationships/hyperlink" Target="http://help.adventive.com/en/knowledge/rotating-cube" TargetMode="External"/><Relationship Id="rId5" Type="http://schemas.openxmlformats.org/officeDocument/2006/relationships/image" Target="../media/image5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demo.adventive.com/eclipse/eclipse3.html" TargetMode="External"/><Relationship Id="rId4" Type="http://schemas.openxmlformats.org/officeDocument/2006/relationships/hyperlink" Target="https://help.adventive.com/en/knowledge/eclipse-format" TargetMode="External"/><Relationship Id="rId5"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gallery.adventive.com/demo/008.html" TargetMode="External"/><Relationship Id="rId4" Type="http://schemas.openxmlformats.org/officeDocument/2006/relationships/hyperlink" Target="https://help.adventive.com/en/knowledge/expandable-format" TargetMode="External"/><Relationship Id="rId5" Type="http://schemas.openxmlformats.org/officeDocument/2006/relationships/hyperlink" Target="https://support.adventive.com/hc/en-us/articles/208660146-Format-Expandable-" TargetMode="External"/><Relationship Id="rId6" Type="http://schemas.openxmlformats.org/officeDocument/2006/relationships/image" Target="../media/image15.png"/><Relationship Id="rId7"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console.adventive.com/ad/demohtml/287ea455-81ba-440e-b376-ba8e2ff49768" TargetMode="External"/><Relationship Id="rId4" Type="http://schemas.openxmlformats.org/officeDocument/2006/relationships/hyperlink" Target="https://help.adventive.com/en/knowledge/flexible-format" TargetMode="External"/><Relationship Id="rId5" Type="http://schemas.openxmlformats.org/officeDocument/2006/relationships/image" Target="../media/image21.png"/><Relationship Id="rId6"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console.adventive.com/ad/demoCreative/36/6505/25641/62073" TargetMode="External"/><Relationship Id="rId4" Type="http://schemas.openxmlformats.org/officeDocument/2006/relationships/hyperlink" Target="https://help.adventive.com/en/knowledge/full-page-flex-format" TargetMode="External"/><Relationship Id="rId5" Type="http://schemas.openxmlformats.org/officeDocument/2006/relationships/image" Target="../media/image19.png"/><Relationship Id="rId6"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gallery.adventive.com/demo/021.html" TargetMode="External"/><Relationship Id="rId4" Type="http://schemas.openxmlformats.org/officeDocument/2006/relationships/hyperlink" Target="https://help.adventive.com/en/knowledge/interscroller-format" TargetMode="External"/><Relationship Id="rId5" Type="http://schemas.openxmlformats.org/officeDocument/2006/relationships/image" Target="../media/image26.png"/><Relationship Id="rId6"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console.adventive.com/ad/demohtml/6cb38a74-f6c7-45cd-ac97-ea2b5c431abd" TargetMode="External"/><Relationship Id="rId4" Type="http://schemas.openxmlformats.org/officeDocument/2006/relationships/hyperlink" Target="https://help.adventive.com/en/knowledge/interstitial-format" TargetMode="External"/><Relationship Id="rId5" Type="http://schemas.openxmlformats.org/officeDocument/2006/relationships/image" Target="../media/image30.png"/><Relationship Id="rId6"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console.adventive.com/ad/demoCreative/230/1762/3583/7755" TargetMode="External"/><Relationship Id="rId4" Type="http://schemas.openxmlformats.org/officeDocument/2006/relationships/hyperlink" Target="https://help.adventive.com/en/knowledge/marquee-format" TargetMode="External"/><Relationship Id="rId5" Type="http://schemas.openxmlformats.org/officeDocument/2006/relationships/image" Target="../media/image33.png"/><Relationship Id="rId6"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demo.adventive.com/outstream/outstream.html" TargetMode="External"/><Relationship Id="rId4" Type="http://schemas.openxmlformats.org/officeDocument/2006/relationships/hyperlink" Target="https://help.adventive.com/en/knowledge/outstream-video-format" TargetMode="External"/><Relationship Id="rId5" Type="http://schemas.openxmlformats.org/officeDocument/2006/relationships/image" Target="../media/image40.png"/><Relationship Id="rId6"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gallery.adventive.com/demo/062.html" TargetMode="External"/><Relationship Id="rId4" Type="http://schemas.openxmlformats.org/officeDocument/2006/relationships/hyperlink" Target="https://help.adventive.com/en/knowledge/pushdown-format" TargetMode="External"/><Relationship Id="rId5" Type="http://schemas.openxmlformats.org/officeDocument/2006/relationships/image" Target="../media/image38.png"/><Relationship Id="rId6"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gallery.adventive.com/demo/083.html" TargetMode="External"/><Relationship Id="rId4" Type="http://schemas.openxmlformats.org/officeDocument/2006/relationships/hyperlink" Target="https://help.adventive.com/en/knowledge/sticky-sidebar-format" TargetMode="External"/><Relationship Id="rId5" Type="http://schemas.openxmlformats.org/officeDocument/2006/relationships/image" Target="../media/image39.png"/><Relationship Id="rId6"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demo.adventive.com/outstream/outstream_sticky.html" TargetMode="External"/><Relationship Id="rId4" Type="http://schemas.openxmlformats.org/officeDocument/2006/relationships/hyperlink" Target="https://help.adventive.com/en/knowledge/sticky-video-format" TargetMode="External"/><Relationship Id="rId5" Type="http://schemas.openxmlformats.org/officeDocument/2006/relationships/image" Target="../media/image42.png"/><Relationship Id="rId6"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console.adventive.com/ad/demohtml/335728a3-e39a-47f1-926d-019e461d330b" TargetMode="External"/><Relationship Id="rId4" Type="http://schemas.openxmlformats.org/officeDocument/2006/relationships/hyperlink" Target="https://console.adventive.com/ad/demoCreative/235/5129/14976/37852" TargetMode="External"/><Relationship Id="rId5" Type="http://schemas.openxmlformats.org/officeDocument/2006/relationships/hyperlink" Target="https://help.adventive.com/en/knowledge/takeover-format" TargetMode="External"/><Relationship Id="rId6" Type="http://schemas.openxmlformats.org/officeDocument/2006/relationships/image" Target="../media/image49.png"/><Relationship Id="rId7"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console.adventive.com/ad/demohtml/fa733b9f-0c58-4509-a038-7bbb2ac74705" TargetMode="External"/><Relationship Id="rId4" Type="http://schemas.openxmlformats.org/officeDocument/2006/relationships/hyperlink" Target="https://support.adventive.com/hc/en-us/articles/203772845-Format-Wallpaper-Skin" TargetMode="External"/><Relationship Id="rId5" Type="http://schemas.openxmlformats.org/officeDocument/2006/relationships/image" Target="../media/image48.png"/><Relationship Id="rId6"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gallery.adventive.com/demo/064.html" TargetMode="External"/><Relationship Id="rId4" Type="http://schemas.openxmlformats.org/officeDocument/2006/relationships/hyperlink" Target="https://help.adventive.com/en/knowledge/adhesion-format" TargetMode="External"/><Relationship Id="rId5" Type="http://schemas.openxmlformats.org/officeDocument/2006/relationships/image" Target="../media/image5.png"/><Relationship Id="rId6"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console.adventive.com/ad/demohtml/b2f425ed-6efb-4114-96b1-b1c369c4a9c1/0" TargetMode="External"/><Relationship Id="rId4" Type="http://schemas.openxmlformats.org/officeDocument/2006/relationships/hyperlink" Target="https://help.adventive.com/en/knowledge/banner-format" TargetMode="External"/><Relationship Id="rId5" Type="http://schemas.openxmlformats.org/officeDocument/2006/relationships/image" Target="../media/image6.png"/><Relationship Id="rId6"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gallery.adventive.com/demo/081.html?_gl=1*1sh2gl6*_ga*OTI3NTkxNzI1LjE2ODA1NTM2ODg.*_ga_M40B7B5LV9*MTY4MTIyNzUwMS4xNi4xLjE2ODEyMjc5MzYuNDQuMC4w" TargetMode="External"/><Relationship Id="rId4" Type="http://schemas.openxmlformats.org/officeDocument/2006/relationships/hyperlink" Target="https://help.adventive.com/en/knowledge/3d-banner" TargetMode="External"/><Relationship Id="rId5" Type="http://schemas.openxmlformats.org/officeDocument/2006/relationships/hyperlink" Target="https://support.adventive.com/hc/en-us/articles/210224533-Format-Banner" TargetMode="External"/><Relationship Id="rId6"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87" name="Shape 87"/>
        <p:cNvGrpSpPr/>
        <p:nvPr/>
      </p:nvGrpSpPr>
      <p:grpSpPr>
        <a:xfrm>
          <a:off x="0" y="0"/>
          <a:ext cx="0" cy="0"/>
          <a:chOff x="0" y="0"/>
          <a:chExt cx="0" cy="0"/>
        </a:xfrm>
      </p:grpSpPr>
      <p:sp>
        <p:nvSpPr>
          <p:cNvPr id="88" name="Google Shape;88;p1"/>
          <p:cNvSpPr txBox="1"/>
          <p:nvPr>
            <p:ph idx="1" type="subTitle"/>
          </p:nvPr>
        </p:nvSpPr>
        <p:spPr>
          <a:xfrm>
            <a:off x="1524000" y="3636462"/>
            <a:ext cx="9144000" cy="676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a:solidFill>
                  <a:schemeClr val="lt1"/>
                </a:solidFill>
                <a:latin typeface="Nunito Medium"/>
                <a:ea typeface="Nunito Medium"/>
                <a:cs typeface="Nunito Medium"/>
                <a:sym typeface="Nunito Medium"/>
              </a:rPr>
              <a:t>Overview of Formats</a:t>
            </a:r>
            <a:endParaRPr>
              <a:latin typeface="Nunito Medium"/>
              <a:ea typeface="Nunito Medium"/>
              <a:cs typeface="Nunito Medium"/>
              <a:sym typeface="Nunito Medium"/>
            </a:endParaRPr>
          </a:p>
        </p:txBody>
      </p:sp>
      <p:pic>
        <p:nvPicPr>
          <p:cNvPr id="89" name="Google Shape;89;p1"/>
          <p:cNvPicPr preferRelativeResize="0"/>
          <p:nvPr/>
        </p:nvPicPr>
        <p:blipFill rotWithShape="1">
          <a:blip r:embed="rId3">
            <a:alphaModFix/>
          </a:blip>
          <a:srcRect b="0" l="0" r="0" t="0"/>
          <a:stretch/>
        </p:blipFill>
        <p:spPr>
          <a:xfrm>
            <a:off x="2711577" y="2765899"/>
            <a:ext cx="6768845" cy="676885"/>
          </a:xfrm>
          <a:prstGeom prst="rect">
            <a:avLst/>
          </a:prstGeom>
          <a:noFill/>
          <a:ln>
            <a:noFill/>
          </a:ln>
        </p:spPr>
      </p:pic>
      <p:pic>
        <p:nvPicPr>
          <p:cNvPr id="90" name="Google Shape;90;p1"/>
          <p:cNvPicPr preferRelativeResize="0"/>
          <p:nvPr/>
        </p:nvPicPr>
        <p:blipFill>
          <a:blip r:embed="rId4">
            <a:alphaModFix/>
          </a:blip>
          <a:stretch>
            <a:fillRect/>
          </a:stretch>
        </p:blipFill>
        <p:spPr>
          <a:xfrm rot="-3681274">
            <a:off x="-2145120" y="2789699"/>
            <a:ext cx="7661887" cy="7661879"/>
          </a:xfrm>
          <a:prstGeom prst="rect">
            <a:avLst/>
          </a:prstGeom>
          <a:noFill/>
          <a:ln>
            <a:noFill/>
          </a:ln>
        </p:spPr>
      </p:pic>
      <p:pic>
        <p:nvPicPr>
          <p:cNvPr id="91" name="Google Shape;91;p1"/>
          <p:cNvPicPr preferRelativeResize="0"/>
          <p:nvPr/>
        </p:nvPicPr>
        <p:blipFill>
          <a:blip r:embed="rId5">
            <a:alphaModFix/>
          </a:blip>
          <a:stretch>
            <a:fillRect/>
          </a:stretch>
        </p:blipFill>
        <p:spPr>
          <a:xfrm rot="8099985">
            <a:off x="7297889" y="-3906840"/>
            <a:ext cx="6602499" cy="66025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65" name="Shape 165"/>
        <p:cNvGrpSpPr/>
        <p:nvPr/>
      </p:nvGrpSpPr>
      <p:grpSpPr>
        <a:xfrm>
          <a:off x="0" y="0"/>
          <a:ext cx="0" cy="0"/>
          <a:chOff x="0" y="0"/>
          <a:chExt cx="0" cy="0"/>
        </a:xfrm>
      </p:grpSpPr>
      <p:sp>
        <p:nvSpPr>
          <p:cNvPr id="166" name="Google Shape;166;p10"/>
          <p:cNvSpPr txBox="1"/>
          <p:nvPr>
            <p:ph type="title"/>
          </p:nvPr>
        </p:nvSpPr>
        <p:spPr>
          <a:xfrm>
            <a:off x="519524" y="771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CDA24"/>
              </a:buClr>
              <a:buSzPts val="4800"/>
              <a:buFont typeface="Open Sans"/>
              <a:buNone/>
            </a:pPr>
            <a:r>
              <a:rPr b="1" lang="en-US" sz="4800">
                <a:solidFill>
                  <a:srgbClr val="7CDA24"/>
                </a:solidFill>
                <a:latin typeface="Nunito"/>
                <a:ea typeface="Nunito"/>
                <a:cs typeface="Nunito"/>
                <a:sym typeface="Nunito"/>
              </a:rPr>
              <a:t>3D BANNER SPECS</a:t>
            </a:r>
            <a:endParaRPr b="1" sz="4800">
              <a:latin typeface="Nunito"/>
              <a:ea typeface="Nunito"/>
              <a:cs typeface="Nunito"/>
              <a:sym typeface="Nunito"/>
            </a:endParaRPr>
          </a:p>
        </p:txBody>
      </p:sp>
      <p:sp>
        <p:nvSpPr>
          <p:cNvPr id="167" name="Google Shape;167;p10"/>
          <p:cNvSpPr txBox="1"/>
          <p:nvPr/>
        </p:nvSpPr>
        <p:spPr>
          <a:xfrm>
            <a:off x="519525" y="2032000"/>
            <a:ext cx="2300700" cy="360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dk1"/>
              </a:solidFill>
              <a:latin typeface="Nunito Medium"/>
              <a:ea typeface="Nunito Medium"/>
              <a:cs typeface="Nunito Medium"/>
              <a:sym typeface="Nunito Medium"/>
            </a:endParaRPr>
          </a:p>
        </p:txBody>
      </p:sp>
      <p:sp>
        <p:nvSpPr>
          <p:cNvPr id="168" name="Google Shape;168;p10"/>
          <p:cNvSpPr txBox="1"/>
          <p:nvPr/>
        </p:nvSpPr>
        <p:spPr>
          <a:xfrm>
            <a:off x="3486625" y="2032000"/>
            <a:ext cx="7245300" cy="354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 depending on site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Transparent PNGs for layers, and a PNG or JPG file sized to banner dimensions for background</a:t>
            </a:r>
            <a:endParaRPr sz="1400">
              <a:solidFill>
                <a:schemeClr val="lt1"/>
              </a:solidFill>
              <a:latin typeface="Nunito Medium"/>
              <a:ea typeface="Nunito Medium"/>
              <a:cs typeface="Nunito Medium"/>
              <a:sym typeface="Nunito Medium"/>
            </a:endParaRPr>
          </a:p>
        </p:txBody>
      </p:sp>
      <p:pic>
        <p:nvPicPr>
          <p:cNvPr id="169" name="Google Shape;169;p10"/>
          <p:cNvPicPr preferRelativeResize="0"/>
          <p:nvPr/>
        </p:nvPicPr>
        <p:blipFill>
          <a:blip r:embed="rId3">
            <a:alphaModFix/>
          </a:blip>
          <a:stretch>
            <a:fillRect/>
          </a:stretch>
        </p:blipFill>
        <p:spPr>
          <a:xfrm rot="-2500582">
            <a:off x="7712975" y="-2082250"/>
            <a:ext cx="4504524" cy="4504524"/>
          </a:xfrm>
          <a:prstGeom prst="rect">
            <a:avLst/>
          </a:prstGeom>
          <a:noFill/>
          <a:ln>
            <a:noFill/>
          </a:ln>
        </p:spPr>
      </p:pic>
      <p:pic>
        <p:nvPicPr>
          <p:cNvPr id="170" name="Google Shape;170;p10"/>
          <p:cNvPicPr preferRelativeResize="0"/>
          <p:nvPr/>
        </p:nvPicPr>
        <p:blipFill>
          <a:blip r:embed="rId3">
            <a:alphaModFix/>
          </a:blip>
          <a:stretch>
            <a:fillRect/>
          </a:stretch>
        </p:blipFill>
        <p:spPr>
          <a:xfrm rot="-4689166">
            <a:off x="8585649" y="5427640"/>
            <a:ext cx="3997431" cy="39974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75" name="Shape 175"/>
        <p:cNvGrpSpPr/>
        <p:nvPr/>
      </p:nvGrpSpPr>
      <p:grpSpPr>
        <a:xfrm>
          <a:off x="0" y="0"/>
          <a:ext cx="0" cy="0"/>
          <a:chOff x="0" y="0"/>
          <a:chExt cx="0" cy="0"/>
        </a:xfrm>
      </p:grpSpPr>
      <p:sp>
        <p:nvSpPr>
          <p:cNvPr id="176" name="Google Shape;176;p11"/>
          <p:cNvSpPr/>
          <p:nvPr/>
        </p:nvSpPr>
        <p:spPr>
          <a:xfrm>
            <a:off x="632773" y="1299554"/>
            <a:ext cx="72000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CINEMA</a:t>
            </a:r>
            <a:endParaRPr b="1">
              <a:latin typeface="Nunito"/>
              <a:ea typeface="Nunito"/>
              <a:cs typeface="Nunito"/>
              <a:sym typeface="Nunito"/>
            </a:endParaRPr>
          </a:p>
        </p:txBody>
      </p:sp>
      <p:sp>
        <p:nvSpPr>
          <p:cNvPr id="177" name="Google Shape;177;p11"/>
          <p:cNvSpPr/>
          <p:nvPr/>
        </p:nvSpPr>
        <p:spPr>
          <a:xfrm>
            <a:off x="632774" y="2018400"/>
            <a:ext cx="5848200" cy="3608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Cinema ad format is a high-impact format that looks great on any screen.  It launches as a responsive, full–width expanded bleeding edge unit with a safe area in the middle of the ad.</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Cinema format fills the screen providing a ton of rich media real estate to grab brand awareness.  Users are able to then scroll down to reveal page content or close the ad unit altogether.</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Adidas Cinema</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Learn how to build your own Cinema unit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lang="en-US" sz="1800">
                <a:solidFill>
                  <a:schemeClr val="lt1"/>
                </a:solidFill>
                <a:latin typeface="Nunito Medium"/>
                <a:ea typeface="Nunito Medium"/>
                <a:cs typeface="Nunito Medium"/>
                <a:sym typeface="Nunito Medium"/>
              </a:rPr>
              <a:t> </a:t>
            </a:r>
            <a:r>
              <a:rPr lang="en-US" sz="1800">
                <a:solidFill>
                  <a:schemeClr val="lt1"/>
                </a:solidFill>
                <a:latin typeface="Open Sans"/>
                <a:ea typeface="Open Sans"/>
                <a:cs typeface="Open Sans"/>
                <a:sym typeface="Open Sans"/>
              </a:rPr>
              <a:t> </a:t>
            </a:r>
            <a:endParaRPr sz="1800">
              <a:solidFill>
                <a:schemeClr val="lt1"/>
              </a:solidFill>
              <a:latin typeface="Open Sans"/>
              <a:ea typeface="Open Sans"/>
              <a:cs typeface="Open Sans"/>
              <a:sym typeface="Open Sans"/>
            </a:endParaRPr>
          </a:p>
        </p:txBody>
      </p:sp>
      <p:pic>
        <p:nvPicPr>
          <p:cNvPr id="178" name="Google Shape;178;p11"/>
          <p:cNvPicPr preferRelativeResize="0"/>
          <p:nvPr/>
        </p:nvPicPr>
        <p:blipFill rotWithShape="1">
          <a:blip r:embed="rId5">
            <a:alphaModFix/>
          </a:blip>
          <a:srcRect b="0" l="0" r="0" t="0"/>
          <a:stretch/>
        </p:blipFill>
        <p:spPr>
          <a:xfrm>
            <a:off x="6445366" y="3369612"/>
            <a:ext cx="5418666" cy="2709333"/>
          </a:xfrm>
          <a:prstGeom prst="rect">
            <a:avLst/>
          </a:prstGeom>
          <a:noFill/>
          <a:ln>
            <a:noFill/>
          </a:ln>
        </p:spPr>
      </p:pic>
      <p:pic>
        <p:nvPicPr>
          <p:cNvPr id="179" name="Google Shape;179;p11"/>
          <p:cNvPicPr preferRelativeResize="0"/>
          <p:nvPr/>
        </p:nvPicPr>
        <p:blipFill>
          <a:blip r:embed="rId6">
            <a:alphaModFix/>
          </a:blip>
          <a:stretch>
            <a:fillRect/>
          </a:stretch>
        </p:blipFill>
        <p:spPr>
          <a:xfrm>
            <a:off x="6774825" y="847800"/>
            <a:ext cx="4759752" cy="20870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84" name="Shape 184"/>
        <p:cNvGrpSpPr/>
        <p:nvPr/>
      </p:nvGrpSpPr>
      <p:grpSpPr>
        <a:xfrm>
          <a:off x="0" y="0"/>
          <a:ext cx="0" cy="0"/>
          <a:chOff x="0" y="0"/>
          <a:chExt cx="0" cy="0"/>
        </a:xfrm>
      </p:grpSpPr>
      <p:sp>
        <p:nvSpPr>
          <p:cNvPr id="185" name="Google Shape;185;p12"/>
          <p:cNvSpPr/>
          <p:nvPr/>
        </p:nvSpPr>
        <p:spPr>
          <a:xfrm>
            <a:off x="581161" y="1242454"/>
            <a:ext cx="85449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CINEMA SPECS</a:t>
            </a:r>
            <a:endParaRPr b="1">
              <a:latin typeface="Nunito"/>
              <a:ea typeface="Nunito"/>
              <a:cs typeface="Nunito"/>
              <a:sym typeface="Nunito"/>
            </a:endParaRPr>
          </a:p>
        </p:txBody>
      </p:sp>
      <p:sp>
        <p:nvSpPr>
          <p:cNvPr id="186" name="Google Shape;186;p12"/>
          <p:cNvSpPr txBox="1"/>
          <p:nvPr/>
        </p:nvSpPr>
        <p:spPr>
          <a:xfrm>
            <a:off x="504963" y="2062325"/>
            <a:ext cx="2490900" cy="3324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Background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p:txBody>
      </p:sp>
      <p:pic>
        <p:nvPicPr>
          <p:cNvPr id="187" name="Google Shape;187;p12"/>
          <p:cNvPicPr preferRelativeResize="0"/>
          <p:nvPr/>
        </p:nvPicPr>
        <p:blipFill>
          <a:blip r:embed="rId3">
            <a:alphaModFix/>
          </a:blip>
          <a:stretch>
            <a:fillRect/>
          </a:stretch>
        </p:blipFill>
        <p:spPr>
          <a:xfrm rot="7860101">
            <a:off x="8579203" y="4271380"/>
            <a:ext cx="5776509" cy="5776509"/>
          </a:xfrm>
          <a:prstGeom prst="rect">
            <a:avLst/>
          </a:prstGeom>
          <a:noFill/>
          <a:ln>
            <a:noFill/>
          </a:ln>
        </p:spPr>
      </p:pic>
      <p:sp>
        <p:nvSpPr>
          <p:cNvPr id="188" name="Google Shape;188;p12"/>
          <p:cNvSpPr txBox="1"/>
          <p:nvPr/>
        </p:nvSpPr>
        <p:spPr>
          <a:xfrm>
            <a:off x="3274738" y="2062325"/>
            <a:ext cx="7040700" cy="354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 depending on site, try 1800px or 2400px to start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Video file (if using), t</a:t>
            </a:r>
            <a:r>
              <a:rPr lang="en-US">
                <a:solidFill>
                  <a:schemeClr val="lt1"/>
                </a:solidFill>
                <a:latin typeface="Nunito Medium"/>
                <a:ea typeface="Nunito Medium"/>
                <a:cs typeface="Nunito Medium"/>
                <a:sym typeface="Nunito Medium"/>
              </a:rPr>
              <a:t>ransparent PNGs for layers, and a PNG or JPG file sized to ad unit dimensions for background</a:t>
            </a:r>
            <a:endParaRPr b="1" sz="1800">
              <a:solidFill>
                <a:schemeClr val="dk1"/>
              </a:solidFill>
              <a:latin typeface="Calibri"/>
              <a:ea typeface="Calibri"/>
              <a:cs typeface="Calibri"/>
              <a:sym typeface="Calibri"/>
            </a:endParaRPr>
          </a:p>
        </p:txBody>
      </p:sp>
      <p:pic>
        <p:nvPicPr>
          <p:cNvPr id="189" name="Google Shape;189;p12"/>
          <p:cNvPicPr preferRelativeResize="0"/>
          <p:nvPr/>
        </p:nvPicPr>
        <p:blipFill>
          <a:blip r:embed="rId3">
            <a:alphaModFix/>
          </a:blip>
          <a:stretch>
            <a:fillRect/>
          </a:stretch>
        </p:blipFill>
        <p:spPr>
          <a:xfrm rot="8995809">
            <a:off x="5737372" y="-3579581"/>
            <a:ext cx="6337235" cy="633725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93" name="Shape 193"/>
        <p:cNvGrpSpPr/>
        <p:nvPr/>
      </p:nvGrpSpPr>
      <p:grpSpPr>
        <a:xfrm>
          <a:off x="0" y="0"/>
          <a:ext cx="0" cy="0"/>
          <a:chOff x="0" y="0"/>
          <a:chExt cx="0" cy="0"/>
        </a:xfrm>
      </p:grpSpPr>
      <p:sp>
        <p:nvSpPr>
          <p:cNvPr id="194" name="Google Shape;194;p13"/>
          <p:cNvSpPr txBox="1"/>
          <p:nvPr>
            <p:ph type="title"/>
          </p:nvPr>
        </p:nvSpPr>
        <p:spPr>
          <a:xfrm>
            <a:off x="494425" y="1496207"/>
            <a:ext cx="20193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CDA24"/>
              </a:buClr>
              <a:buSzPts val="4800"/>
              <a:buFont typeface="Open Sans"/>
              <a:buNone/>
            </a:pPr>
            <a:r>
              <a:rPr b="1" lang="en-US" sz="4800">
                <a:solidFill>
                  <a:srgbClr val="7CDA24"/>
                </a:solidFill>
                <a:latin typeface="Nunito"/>
                <a:ea typeface="Nunito"/>
                <a:cs typeface="Nunito"/>
                <a:sym typeface="Nunito"/>
              </a:rPr>
              <a:t>CUBE</a:t>
            </a:r>
            <a:endParaRPr b="1">
              <a:latin typeface="Nunito"/>
              <a:ea typeface="Nunito"/>
              <a:cs typeface="Nunito"/>
              <a:sym typeface="Nunito"/>
            </a:endParaRPr>
          </a:p>
        </p:txBody>
      </p:sp>
      <p:sp>
        <p:nvSpPr>
          <p:cNvPr id="195" name="Google Shape;195;p13"/>
          <p:cNvSpPr txBox="1"/>
          <p:nvPr/>
        </p:nvSpPr>
        <p:spPr>
          <a:xfrm>
            <a:off x="494425" y="2221695"/>
            <a:ext cx="5934000" cy="314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Cube ad format is a dynamic rotating ad, which displays multiple screens of imagery in an interactive cube. </a:t>
            </a:r>
            <a:r>
              <a:rPr i="0" lang="en-US" sz="1800">
                <a:solidFill>
                  <a:schemeClr val="lt1"/>
                </a:solidFill>
                <a:latin typeface="Nunito Medium"/>
                <a:ea typeface="Nunito Medium"/>
                <a:cs typeface="Nunito Medium"/>
                <a:sym typeface="Nunito Medium"/>
              </a:rPr>
              <a:t>Our Cube format is eye-catching, engaging and can be used to drive brand awareness and engagement, as they show off their best images in a way that commands attention. Cube can automatically rotate, and also rotate on user swipe.</a:t>
            </a:r>
            <a:endParaRPr i="0"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Summer Fashion Cube</a:t>
            </a:r>
            <a:endParaRPr sz="1800">
              <a:solidFill>
                <a:schemeClr val="lt1"/>
              </a:solidFill>
              <a:latin typeface="Nunito Medium"/>
              <a:ea typeface="Nunito Medium"/>
              <a:cs typeface="Nunito Medium"/>
              <a:sym typeface="Nunito Medium"/>
            </a:endParaRPr>
          </a:p>
          <a:p>
            <a:pPr indent="0" lvl="0" marL="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sz="1800">
                <a:solidFill>
                  <a:schemeClr val="lt1"/>
                </a:solidFill>
                <a:latin typeface="Nunito Medium"/>
                <a:ea typeface="Nunito Medium"/>
                <a:cs typeface="Nunito Medium"/>
                <a:sym typeface="Nunito Medium"/>
              </a:rPr>
              <a:t>Learn how to build your own Cube format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lang="en-US" sz="1800">
                <a:solidFill>
                  <a:schemeClr val="lt1"/>
                </a:solidFill>
                <a:latin typeface="Nunito Medium"/>
                <a:ea typeface="Nunito Medium"/>
                <a:cs typeface="Nunito Medium"/>
                <a:sym typeface="Nunito Medium"/>
              </a:rPr>
              <a:t> </a:t>
            </a:r>
            <a:endParaRPr sz="1800">
              <a:solidFill>
                <a:schemeClr val="lt1"/>
              </a:solidFill>
              <a:latin typeface="Nunito Medium"/>
              <a:ea typeface="Nunito Medium"/>
              <a:cs typeface="Nunito Medium"/>
              <a:sym typeface="Nunito Medium"/>
            </a:endParaRPr>
          </a:p>
        </p:txBody>
      </p:sp>
      <p:pic>
        <p:nvPicPr>
          <p:cNvPr id="196" name="Google Shape;196;p13"/>
          <p:cNvPicPr preferRelativeResize="0"/>
          <p:nvPr/>
        </p:nvPicPr>
        <p:blipFill>
          <a:blip r:embed="rId5">
            <a:alphaModFix/>
          </a:blip>
          <a:stretch>
            <a:fillRect/>
          </a:stretch>
        </p:blipFill>
        <p:spPr>
          <a:xfrm>
            <a:off x="7182771" y="1816650"/>
            <a:ext cx="4318404" cy="3224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00" name="Shape 200"/>
        <p:cNvGrpSpPr/>
        <p:nvPr/>
      </p:nvGrpSpPr>
      <p:grpSpPr>
        <a:xfrm>
          <a:off x="0" y="0"/>
          <a:ext cx="0" cy="0"/>
          <a:chOff x="0" y="0"/>
          <a:chExt cx="0" cy="0"/>
        </a:xfrm>
      </p:grpSpPr>
      <p:sp>
        <p:nvSpPr>
          <p:cNvPr id="201" name="Google Shape;201;p14"/>
          <p:cNvSpPr txBox="1"/>
          <p:nvPr>
            <p:ph type="title"/>
          </p:nvPr>
        </p:nvSpPr>
        <p:spPr>
          <a:xfrm>
            <a:off x="438475" y="1114984"/>
            <a:ext cx="8342700" cy="970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CDA24"/>
              </a:buClr>
              <a:buSzPts val="4800"/>
              <a:buFont typeface="Open Sans"/>
              <a:buNone/>
            </a:pPr>
            <a:r>
              <a:rPr b="1" lang="en-US" sz="4800">
                <a:solidFill>
                  <a:srgbClr val="7CDA24"/>
                </a:solidFill>
                <a:latin typeface="Nunito"/>
                <a:ea typeface="Nunito"/>
                <a:cs typeface="Nunito"/>
                <a:sym typeface="Nunito"/>
              </a:rPr>
              <a:t>CUBE SPECS</a:t>
            </a:r>
            <a:endParaRPr b="1">
              <a:latin typeface="Nunito"/>
              <a:ea typeface="Nunito"/>
              <a:cs typeface="Nunito"/>
              <a:sym typeface="Nunito"/>
            </a:endParaRPr>
          </a:p>
        </p:txBody>
      </p:sp>
      <p:sp>
        <p:nvSpPr>
          <p:cNvPr id="202" name="Google Shape;202;p14"/>
          <p:cNvSpPr txBox="1"/>
          <p:nvPr/>
        </p:nvSpPr>
        <p:spPr>
          <a:xfrm>
            <a:off x="3488825" y="2202725"/>
            <a:ext cx="7274100" cy="354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 depending on site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rtl="0" algn="l">
              <a:spcBef>
                <a:spcPts val="0"/>
              </a:spcBef>
              <a:spcAft>
                <a:spcPts val="0"/>
              </a:spcAft>
              <a:buNone/>
            </a:pPr>
            <a:r>
              <a:rPr lang="en-US">
                <a:solidFill>
                  <a:schemeClr val="lt1"/>
                </a:solidFill>
                <a:latin typeface="Nunito Medium"/>
                <a:ea typeface="Nunito Medium"/>
                <a:cs typeface="Nunito Medium"/>
                <a:sym typeface="Nunito Medium"/>
              </a:rPr>
              <a:t>T</a:t>
            </a:r>
            <a:r>
              <a:rPr lang="en-US">
                <a:solidFill>
                  <a:schemeClr val="lt1"/>
                </a:solidFill>
                <a:latin typeface="Nunito Medium"/>
                <a:ea typeface="Nunito Medium"/>
                <a:cs typeface="Nunito Medium"/>
                <a:sym typeface="Nunito Medium"/>
              </a:rPr>
              <a:t>ransparent PNGs for layers</a:t>
            </a:r>
            <a:r>
              <a:rPr lang="en-US" sz="1400">
                <a:solidFill>
                  <a:schemeClr val="lt1"/>
                </a:solidFill>
                <a:latin typeface="Nunito Medium"/>
                <a:ea typeface="Nunito Medium"/>
                <a:cs typeface="Nunito Medium"/>
                <a:sym typeface="Nunito Medium"/>
              </a:rPr>
              <a:t>, and four background PNG or JP</a:t>
            </a:r>
            <a:r>
              <a:rPr lang="en-US">
                <a:solidFill>
                  <a:schemeClr val="lt1"/>
                </a:solidFill>
                <a:latin typeface="Nunito Medium"/>
                <a:ea typeface="Nunito Medium"/>
                <a:cs typeface="Nunito Medium"/>
                <a:sym typeface="Nunito Medium"/>
              </a:rPr>
              <a:t>G </a:t>
            </a:r>
            <a:r>
              <a:rPr lang="en-US" sz="1400">
                <a:solidFill>
                  <a:schemeClr val="lt1"/>
                </a:solidFill>
                <a:latin typeface="Nunito Medium"/>
                <a:ea typeface="Nunito Medium"/>
                <a:cs typeface="Nunito Medium"/>
                <a:sym typeface="Nunito Medium"/>
              </a:rPr>
              <a:t>image</a:t>
            </a:r>
            <a:r>
              <a:rPr lang="en-US">
                <a:solidFill>
                  <a:schemeClr val="lt1"/>
                </a:solidFill>
                <a:latin typeface="Nunito Medium"/>
                <a:ea typeface="Nunito Medium"/>
                <a:cs typeface="Nunito Medium"/>
                <a:sym typeface="Nunito Medium"/>
              </a:rPr>
              <a:t> layers</a:t>
            </a:r>
            <a:r>
              <a:rPr lang="en-US" sz="1400">
                <a:solidFill>
                  <a:schemeClr val="lt1"/>
                </a:solidFill>
                <a:latin typeface="Nunito Medium"/>
                <a:ea typeface="Nunito Medium"/>
                <a:cs typeface="Nunito Medium"/>
                <a:sym typeface="Nunito Medium"/>
              </a:rPr>
              <a:t> sized to unit dimensions for each side of cube</a:t>
            </a:r>
            <a:endParaRPr>
              <a:latin typeface="Nunito Medium"/>
              <a:ea typeface="Nunito Medium"/>
              <a:cs typeface="Nunito Medium"/>
              <a:sym typeface="Nunito Medium"/>
            </a:endParaRPr>
          </a:p>
        </p:txBody>
      </p:sp>
      <p:sp>
        <p:nvSpPr>
          <p:cNvPr id="203" name="Google Shape;203;p14"/>
          <p:cNvSpPr txBox="1"/>
          <p:nvPr/>
        </p:nvSpPr>
        <p:spPr>
          <a:xfrm>
            <a:off x="514675" y="2192250"/>
            <a:ext cx="2737800" cy="3324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sz="1800">
              <a:solidFill>
                <a:schemeClr val="dk1"/>
              </a:solidFill>
              <a:latin typeface="Calibri"/>
              <a:ea typeface="Calibri"/>
              <a:cs typeface="Calibri"/>
              <a:sym typeface="Calibri"/>
            </a:endParaRPr>
          </a:p>
        </p:txBody>
      </p:sp>
      <p:pic>
        <p:nvPicPr>
          <p:cNvPr id="204" name="Google Shape;204;p14"/>
          <p:cNvPicPr preferRelativeResize="0"/>
          <p:nvPr/>
        </p:nvPicPr>
        <p:blipFill>
          <a:blip r:embed="rId3">
            <a:alphaModFix/>
          </a:blip>
          <a:stretch>
            <a:fillRect/>
          </a:stretch>
        </p:blipFill>
        <p:spPr>
          <a:xfrm rot="-2330559">
            <a:off x="6718879" y="-2050468"/>
            <a:ext cx="5531539" cy="553153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08" name="Shape 208"/>
        <p:cNvGrpSpPr/>
        <p:nvPr/>
      </p:nvGrpSpPr>
      <p:grpSpPr>
        <a:xfrm>
          <a:off x="0" y="0"/>
          <a:ext cx="0" cy="0"/>
          <a:chOff x="0" y="0"/>
          <a:chExt cx="0" cy="0"/>
        </a:xfrm>
      </p:grpSpPr>
      <p:sp>
        <p:nvSpPr>
          <p:cNvPr id="209" name="Google Shape;209;p15"/>
          <p:cNvSpPr txBox="1"/>
          <p:nvPr>
            <p:ph type="title"/>
          </p:nvPr>
        </p:nvSpPr>
        <p:spPr>
          <a:xfrm>
            <a:off x="512275" y="1327525"/>
            <a:ext cx="37464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CDA24"/>
              </a:buClr>
              <a:buSzPts val="4800"/>
              <a:buFont typeface="Open Sans"/>
              <a:buNone/>
            </a:pPr>
            <a:r>
              <a:rPr b="1" lang="en-US" sz="4800">
                <a:solidFill>
                  <a:srgbClr val="7CDA24"/>
                </a:solidFill>
                <a:latin typeface="Nunito"/>
                <a:ea typeface="Nunito"/>
                <a:cs typeface="Nunito"/>
                <a:sym typeface="Nunito"/>
              </a:rPr>
              <a:t>ECLIPSE</a:t>
            </a:r>
            <a:endParaRPr b="1">
              <a:latin typeface="Nunito"/>
              <a:ea typeface="Nunito"/>
              <a:cs typeface="Nunito"/>
              <a:sym typeface="Nunito"/>
            </a:endParaRPr>
          </a:p>
        </p:txBody>
      </p:sp>
      <p:sp>
        <p:nvSpPr>
          <p:cNvPr id="210" name="Google Shape;210;p15"/>
          <p:cNvSpPr txBox="1"/>
          <p:nvPr/>
        </p:nvSpPr>
        <p:spPr>
          <a:xfrm>
            <a:off x="512275" y="2456175"/>
            <a:ext cx="5346900" cy="258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800">
                <a:solidFill>
                  <a:schemeClr val="lt1"/>
                </a:solidFill>
                <a:latin typeface="Nunito Medium"/>
                <a:ea typeface="Nunito Medium"/>
                <a:cs typeface="Nunito Medium"/>
                <a:sym typeface="Nunito Medium"/>
              </a:rPr>
              <a:t>The Eclipse ad format is an immersive, dynamic experience that opens to a full screen video or background image while ensuring visual awareness of the main sites navigation. Can utilize uploaded video, or a YouTube video URL.</a:t>
            </a:r>
            <a:endParaRPr i="0"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Visit Finland Eclipse</a:t>
            </a:r>
            <a:endParaRPr sz="1800">
              <a:solidFill>
                <a:schemeClr val="lt1"/>
              </a:solidFill>
              <a:latin typeface="Nunito Medium"/>
              <a:ea typeface="Nunito Medium"/>
              <a:cs typeface="Nunito Medium"/>
              <a:sym typeface="Nunito Medium"/>
            </a:endParaRPr>
          </a:p>
          <a:p>
            <a:pPr indent="0" lvl="0" marL="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rtl="0" algn="l">
              <a:spcBef>
                <a:spcPts val="0"/>
              </a:spcBef>
              <a:spcAft>
                <a:spcPts val="0"/>
              </a:spcAft>
              <a:buNone/>
            </a:pPr>
            <a:r>
              <a:rPr lang="en-US" sz="1800">
                <a:solidFill>
                  <a:schemeClr val="lt1"/>
                </a:solidFill>
                <a:latin typeface="Nunito Medium"/>
                <a:ea typeface="Nunito Medium"/>
                <a:cs typeface="Nunito Medium"/>
                <a:sym typeface="Nunito Medium"/>
              </a:rPr>
              <a:t>Learn how to build your own Eclipse format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lang="en-US" sz="1800">
                <a:solidFill>
                  <a:schemeClr val="lt1"/>
                </a:solidFill>
                <a:latin typeface="Nunito Medium"/>
                <a:ea typeface="Nunito Medium"/>
                <a:cs typeface="Nunito Medium"/>
                <a:sym typeface="Nunito Medium"/>
              </a:rPr>
              <a:t> </a:t>
            </a:r>
            <a:endParaRPr sz="1800">
              <a:solidFill>
                <a:schemeClr val="lt1"/>
              </a:solidFill>
              <a:latin typeface="Nunito Medium"/>
              <a:ea typeface="Nunito Medium"/>
              <a:cs typeface="Nunito Medium"/>
              <a:sym typeface="Nunito Medium"/>
            </a:endParaRPr>
          </a:p>
        </p:txBody>
      </p:sp>
      <p:pic>
        <p:nvPicPr>
          <p:cNvPr id="211" name="Google Shape;211;p15"/>
          <p:cNvPicPr preferRelativeResize="0"/>
          <p:nvPr/>
        </p:nvPicPr>
        <p:blipFill>
          <a:blip r:embed="rId5">
            <a:alphaModFix/>
          </a:blip>
          <a:stretch>
            <a:fillRect/>
          </a:stretch>
        </p:blipFill>
        <p:spPr>
          <a:xfrm>
            <a:off x="5867600" y="1479875"/>
            <a:ext cx="6064650" cy="35830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15" name="Shape 215"/>
        <p:cNvGrpSpPr/>
        <p:nvPr/>
      </p:nvGrpSpPr>
      <p:grpSpPr>
        <a:xfrm>
          <a:off x="0" y="0"/>
          <a:ext cx="0" cy="0"/>
          <a:chOff x="0" y="0"/>
          <a:chExt cx="0" cy="0"/>
        </a:xfrm>
      </p:grpSpPr>
      <p:sp>
        <p:nvSpPr>
          <p:cNvPr id="216" name="Google Shape;216;p16"/>
          <p:cNvSpPr txBox="1"/>
          <p:nvPr>
            <p:ph type="title"/>
          </p:nvPr>
        </p:nvSpPr>
        <p:spPr>
          <a:xfrm>
            <a:off x="612297" y="632581"/>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CDA24"/>
              </a:buClr>
              <a:buSzPts val="4800"/>
              <a:buFont typeface="Open Sans"/>
              <a:buNone/>
            </a:pPr>
            <a:r>
              <a:rPr b="1" lang="en-US" sz="4800">
                <a:solidFill>
                  <a:srgbClr val="7CDA24"/>
                </a:solidFill>
                <a:latin typeface="Nunito"/>
                <a:ea typeface="Nunito"/>
                <a:cs typeface="Nunito"/>
                <a:sym typeface="Nunito"/>
              </a:rPr>
              <a:t>ECLIPSE SPECS</a:t>
            </a:r>
            <a:endParaRPr b="1">
              <a:latin typeface="Nunito"/>
              <a:ea typeface="Nunito"/>
              <a:cs typeface="Nunito"/>
              <a:sym typeface="Nunito"/>
            </a:endParaRPr>
          </a:p>
        </p:txBody>
      </p:sp>
      <p:pic>
        <p:nvPicPr>
          <p:cNvPr id="217" name="Google Shape;217;p16"/>
          <p:cNvPicPr preferRelativeResize="0"/>
          <p:nvPr/>
        </p:nvPicPr>
        <p:blipFill>
          <a:blip r:embed="rId3">
            <a:alphaModFix/>
          </a:blip>
          <a:stretch>
            <a:fillRect/>
          </a:stretch>
        </p:blipFill>
        <p:spPr>
          <a:xfrm rot="-7665984">
            <a:off x="7064827" y="-3134392"/>
            <a:ext cx="5575336" cy="5575336"/>
          </a:xfrm>
          <a:prstGeom prst="rect">
            <a:avLst/>
          </a:prstGeom>
          <a:noFill/>
          <a:ln>
            <a:noFill/>
          </a:ln>
        </p:spPr>
      </p:pic>
      <p:sp>
        <p:nvSpPr>
          <p:cNvPr id="218" name="Google Shape;218;p16"/>
          <p:cNvSpPr txBox="1"/>
          <p:nvPr/>
        </p:nvSpPr>
        <p:spPr>
          <a:xfrm>
            <a:off x="612277" y="1882075"/>
            <a:ext cx="1847400" cy="3755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Background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p:txBody>
      </p:sp>
      <p:sp>
        <p:nvSpPr>
          <p:cNvPr id="219" name="Google Shape;219;p16"/>
          <p:cNvSpPr txBox="1"/>
          <p:nvPr/>
        </p:nvSpPr>
        <p:spPr>
          <a:xfrm>
            <a:off x="3298825" y="1882075"/>
            <a:ext cx="8078100" cy="3971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Screen 1</a:t>
            </a:r>
            <a:r>
              <a:rPr lang="en-US">
                <a:solidFill>
                  <a:schemeClr val="lt1"/>
                </a:solidFill>
                <a:latin typeface="Nunito Medium"/>
                <a:ea typeface="Nunito Medium"/>
                <a:cs typeface="Nunito Medium"/>
                <a:sym typeface="Nunito Medium"/>
              </a:rPr>
              <a:t> - R</a:t>
            </a:r>
            <a:r>
              <a:rPr lang="en-US" sz="1400">
                <a:solidFill>
                  <a:schemeClr val="lt1"/>
                </a:solidFill>
                <a:latin typeface="Nunito Medium"/>
                <a:ea typeface="Nunito Medium"/>
                <a:cs typeface="Nunito Medium"/>
                <a:sym typeface="Nunito Medium"/>
              </a:rPr>
              <a:t>esponsive video/image wall</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S</a:t>
            </a:r>
            <a:r>
              <a:rPr lang="en-US" sz="1400">
                <a:solidFill>
                  <a:schemeClr val="lt1"/>
                </a:solidFill>
                <a:latin typeface="Nunito Medium"/>
                <a:ea typeface="Nunito Medium"/>
                <a:cs typeface="Nunito Medium"/>
                <a:sym typeface="Nunito Medium"/>
              </a:rPr>
              <a:t>creen 2 - (</a:t>
            </a:r>
            <a:r>
              <a:rPr lang="en-US">
                <a:solidFill>
                  <a:schemeClr val="lt1"/>
                </a:solidFill>
                <a:latin typeface="Nunito Medium"/>
                <a:ea typeface="Nunito Medium"/>
                <a:cs typeface="Nunito Medium"/>
                <a:sym typeface="Nunito Medium"/>
              </a:rPr>
              <a:t>Optional l</a:t>
            </a:r>
            <a:r>
              <a:rPr lang="en-US" sz="1400">
                <a:solidFill>
                  <a:schemeClr val="lt1"/>
                </a:solidFill>
                <a:latin typeface="Nunito Medium"/>
                <a:ea typeface="Nunito Medium"/>
                <a:cs typeface="Nunito Medium"/>
                <a:sym typeface="Nunito Medium"/>
              </a:rPr>
              <a:t>eave behind </a:t>
            </a:r>
            <a:r>
              <a:rPr lang="en-US">
                <a:solidFill>
                  <a:schemeClr val="lt1"/>
                </a:solidFill>
                <a:latin typeface="Nunito Medium"/>
                <a:ea typeface="Nunito Medium"/>
                <a:cs typeface="Nunito Medium"/>
                <a:sym typeface="Nunito Medium"/>
              </a:rPr>
              <a:t>screen</a:t>
            </a:r>
            <a:r>
              <a:rPr lang="en-US" sz="1400">
                <a:solidFill>
                  <a:schemeClr val="lt1"/>
                </a:solidFill>
                <a:latin typeface="Nunito Medium"/>
                <a:ea typeface="Nunito Medium"/>
                <a:cs typeface="Nunito Medium"/>
                <a:sym typeface="Nunito Medium"/>
              </a:rPr>
              <a:t>) dimensions vary depending on site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Screen 1 - Video file and t</a:t>
            </a:r>
            <a:r>
              <a:rPr lang="en-US">
                <a:solidFill>
                  <a:schemeClr val="lt1"/>
                </a:solidFill>
                <a:latin typeface="Nunito Medium"/>
                <a:ea typeface="Nunito Medium"/>
                <a:cs typeface="Nunito Medium"/>
                <a:sym typeface="Nunito Medium"/>
              </a:rPr>
              <a:t>ransparent PNGs for layers to be placed over the video screen</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Screen 2 - Transparent PNGs for layers, and a PNG or JPG file sized to dimensions for background</a:t>
            </a:r>
            <a:endParaRPr b="1"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24" name="Shape 224"/>
        <p:cNvGrpSpPr/>
        <p:nvPr/>
      </p:nvGrpSpPr>
      <p:grpSpPr>
        <a:xfrm>
          <a:off x="0" y="0"/>
          <a:ext cx="0" cy="0"/>
          <a:chOff x="0" y="0"/>
          <a:chExt cx="0" cy="0"/>
        </a:xfrm>
      </p:grpSpPr>
      <p:sp>
        <p:nvSpPr>
          <p:cNvPr id="225" name="Google Shape;225;p17"/>
          <p:cNvSpPr/>
          <p:nvPr/>
        </p:nvSpPr>
        <p:spPr>
          <a:xfrm>
            <a:off x="583549" y="774600"/>
            <a:ext cx="44358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EXPANDABLE</a:t>
            </a:r>
            <a:endParaRPr b="1">
              <a:latin typeface="Nunito"/>
              <a:ea typeface="Nunito"/>
              <a:cs typeface="Nunito"/>
              <a:sym typeface="Nunito"/>
            </a:endParaRPr>
          </a:p>
        </p:txBody>
      </p:sp>
      <p:sp>
        <p:nvSpPr>
          <p:cNvPr id="226" name="Google Shape;226;p17"/>
          <p:cNvSpPr/>
          <p:nvPr/>
        </p:nvSpPr>
        <p:spPr>
          <a:xfrm>
            <a:off x="583550" y="1528213"/>
            <a:ext cx="4762800" cy="4555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Expandable format can be served into any ad placement and can expand in any direction of your choice.  Unit will expand over page content.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Initially, expandable ads are created with 2 screens - Screen 1 (collapsed state) and Screen 2 (expanded state).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Expandable ads are great for saving on initial ad real estate and are effective at communicating messages to your audience.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Monkey Gin Animated Expandable</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Learn how to build your own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lang="en-US" sz="1800" u="sng">
                <a:solidFill>
                  <a:schemeClr val="lt1"/>
                </a:solidFill>
                <a:latin typeface="Nunito Medium"/>
                <a:ea typeface="Nunito Medium"/>
                <a:cs typeface="Nunito Medium"/>
                <a:sym typeface="Nunito Medium"/>
                <a:hlinkClick r:id="rId5">
                  <a:extLst>
                    <a:ext uri="{A12FA001-AC4F-418D-AE19-62706E023703}">
                      <ahyp:hlinkClr val="tx"/>
                    </a:ext>
                  </a:extLst>
                </a:hlinkClick>
              </a:rPr>
              <a:t>.</a:t>
            </a:r>
            <a:r>
              <a:rPr lang="en-US" sz="1800">
                <a:solidFill>
                  <a:schemeClr val="lt1"/>
                </a:solidFill>
                <a:latin typeface="Nunito Medium"/>
                <a:ea typeface="Nunito Medium"/>
                <a:cs typeface="Nunito Medium"/>
                <a:sym typeface="Nunito Medium"/>
              </a:rPr>
              <a:t> </a:t>
            </a:r>
            <a:endParaRPr sz="1800">
              <a:solidFill>
                <a:schemeClr val="lt1"/>
              </a:solidFill>
              <a:latin typeface="Nunito Medium"/>
              <a:ea typeface="Nunito Medium"/>
              <a:cs typeface="Nunito Medium"/>
              <a:sym typeface="Nunito Medium"/>
            </a:endParaRPr>
          </a:p>
        </p:txBody>
      </p:sp>
      <p:pic>
        <p:nvPicPr>
          <p:cNvPr id="227" name="Google Shape;227;p17"/>
          <p:cNvPicPr preferRelativeResize="0"/>
          <p:nvPr/>
        </p:nvPicPr>
        <p:blipFill rotWithShape="1">
          <a:blip r:embed="rId6">
            <a:alphaModFix/>
          </a:blip>
          <a:srcRect b="0" l="0" r="0" t="0"/>
          <a:stretch/>
        </p:blipFill>
        <p:spPr>
          <a:xfrm>
            <a:off x="5936541" y="3562062"/>
            <a:ext cx="5418666" cy="2709333"/>
          </a:xfrm>
          <a:prstGeom prst="rect">
            <a:avLst/>
          </a:prstGeom>
          <a:noFill/>
          <a:ln>
            <a:noFill/>
          </a:ln>
        </p:spPr>
      </p:pic>
      <p:pic>
        <p:nvPicPr>
          <p:cNvPr id="228" name="Google Shape;228;p17"/>
          <p:cNvPicPr preferRelativeResize="0"/>
          <p:nvPr/>
        </p:nvPicPr>
        <p:blipFill>
          <a:blip r:embed="rId7">
            <a:alphaModFix/>
          </a:blip>
          <a:stretch>
            <a:fillRect/>
          </a:stretch>
        </p:blipFill>
        <p:spPr>
          <a:xfrm>
            <a:off x="5970548" y="586595"/>
            <a:ext cx="5384653" cy="268180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33" name="Shape 233"/>
        <p:cNvGrpSpPr/>
        <p:nvPr/>
      </p:nvGrpSpPr>
      <p:grpSpPr>
        <a:xfrm>
          <a:off x="0" y="0"/>
          <a:ext cx="0" cy="0"/>
          <a:chOff x="0" y="0"/>
          <a:chExt cx="0" cy="0"/>
        </a:xfrm>
      </p:grpSpPr>
      <p:sp>
        <p:nvSpPr>
          <p:cNvPr id="234" name="Google Shape;234;p18"/>
          <p:cNvSpPr/>
          <p:nvPr/>
        </p:nvSpPr>
        <p:spPr>
          <a:xfrm>
            <a:off x="585542" y="388285"/>
            <a:ext cx="85449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EXPANDABLE SPECS</a:t>
            </a:r>
            <a:endParaRPr b="1">
              <a:latin typeface="Nunito"/>
              <a:ea typeface="Nunito"/>
              <a:cs typeface="Nunito"/>
              <a:sym typeface="Nunito"/>
            </a:endParaRPr>
          </a:p>
        </p:txBody>
      </p:sp>
      <p:sp>
        <p:nvSpPr>
          <p:cNvPr id="235" name="Google Shape;235;p18"/>
          <p:cNvSpPr txBox="1"/>
          <p:nvPr/>
        </p:nvSpPr>
        <p:spPr>
          <a:xfrm>
            <a:off x="508000" y="1205613"/>
            <a:ext cx="2410800" cy="504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Expanded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 Initiation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 Direction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Expand/Close Initiation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sz="1800">
              <a:solidFill>
                <a:schemeClr val="dk1"/>
              </a:solidFill>
              <a:latin typeface="Calibri"/>
              <a:ea typeface="Calibri"/>
              <a:cs typeface="Calibri"/>
              <a:sym typeface="Calibri"/>
            </a:endParaRPr>
          </a:p>
        </p:txBody>
      </p:sp>
      <p:sp>
        <p:nvSpPr>
          <p:cNvPr id="236" name="Google Shape;236;p18"/>
          <p:cNvSpPr txBox="1"/>
          <p:nvPr/>
        </p:nvSpPr>
        <p:spPr>
          <a:xfrm>
            <a:off x="3220400" y="1205625"/>
            <a:ext cx="7092000" cy="5479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Varies by site and device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On Click, On Hover, On Scroll, Timed, In View, Mobile Swipe, Mobile Shake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Up, Down, Left, Right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On Click, On Hover, On Scroll, Timed, In View, Mobile Swipe, Mobile Shake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Transparent PNGs for layers, and a PNG or JPG file for background layers, sized to ad unit dimensions for</a:t>
            </a:r>
            <a:r>
              <a:rPr lang="en-US" sz="1400">
                <a:solidFill>
                  <a:schemeClr val="lt1"/>
                </a:solidFill>
                <a:latin typeface="Nunito Medium"/>
                <a:ea typeface="Nunito Medium"/>
                <a:cs typeface="Nunito Medium"/>
                <a:sym typeface="Nunito Medium"/>
              </a:rPr>
              <a:t> initial screen and subsequent expanded state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 Example: 970x90,  970x250</a:t>
            </a:r>
            <a:endParaRPr sz="1800">
              <a:solidFill>
                <a:schemeClr val="dk1"/>
              </a:solidFill>
              <a:latin typeface="Calibri"/>
              <a:ea typeface="Calibri"/>
              <a:cs typeface="Calibri"/>
              <a:sym typeface="Calibri"/>
            </a:endParaRPr>
          </a:p>
        </p:txBody>
      </p:sp>
      <p:pic>
        <p:nvPicPr>
          <p:cNvPr id="237" name="Google Shape;237;p18"/>
          <p:cNvPicPr preferRelativeResize="0"/>
          <p:nvPr/>
        </p:nvPicPr>
        <p:blipFill>
          <a:blip r:embed="rId3">
            <a:alphaModFix/>
          </a:blip>
          <a:stretch>
            <a:fillRect/>
          </a:stretch>
        </p:blipFill>
        <p:spPr>
          <a:xfrm>
            <a:off x="9534525" y="-349300"/>
            <a:ext cx="6206275" cy="6206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42" name="Shape 242"/>
        <p:cNvGrpSpPr/>
        <p:nvPr/>
      </p:nvGrpSpPr>
      <p:grpSpPr>
        <a:xfrm>
          <a:off x="0" y="0"/>
          <a:ext cx="0" cy="0"/>
          <a:chOff x="0" y="0"/>
          <a:chExt cx="0" cy="0"/>
        </a:xfrm>
      </p:grpSpPr>
      <p:sp>
        <p:nvSpPr>
          <p:cNvPr id="243" name="Google Shape;243;p19"/>
          <p:cNvSpPr/>
          <p:nvPr/>
        </p:nvSpPr>
        <p:spPr>
          <a:xfrm>
            <a:off x="570623" y="1190204"/>
            <a:ext cx="72000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FLEXIBLE AD</a:t>
            </a:r>
            <a:endParaRPr b="1">
              <a:latin typeface="Nunito"/>
              <a:ea typeface="Nunito"/>
              <a:cs typeface="Nunito"/>
              <a:sym typeface="Nunito"/>
            </a:endParaRPr>
          </a:p>
        </p:txBody>
      </p:sp>
      <p:sp>
        <p:nvSpPr>
          <p:cNvPr id="244" name="Google Shape;244;p19"/>
          <p:cNvSpPr/>
          <p:nvPr/>
        </p:nvSpPr>
        <p:spPr>
          <a:xfrm>
            <a:off x="570625" y="1933350"/>
            <a:ext cx="5492700" cy="4181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a:t>
            </a:r>
            <a:r>
              <a:rPr lang="en-US" sz="1800">
                <a:solidFill>
                  <a:schemeClr val="lt1"/>
                </a:solidFill>
                <a:latin typeface="Nunito Medium"/>
                <a:ea typeface="Nunito Medium"/>
                <a:cs typeface="Nunito Medium"/>
                <a:sym typeface="Nunito Medium"/>
              </a:rPr>
              <a:t> Flexible ad format is a responsive, non-expanding ad unit that will adapt to all devices and screen resolutions.  Flexible ads are based on IABs new standard ad unit portfolio.</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ad can have different sizes within it’s defined size range, but must always maintain its aspect ratio. For example, commonly used ad sizes like the 728x90 would be replaced by a flexible aspect ratio based on ad size such as 6:1 or 4:1.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rgbClr val="FFFFFF"/>
                </a:solidFill>
                <a:latin typeface="Nunito Medium"/>
                <a:ea typeface="Nunito Medium"/>
                <a:cs typeface="Nunito Medium"/>
                <a:sym typeface="Nunito Medium"/>
                <a:hlinkClick r:id="rId3">
                  <a:extLst>
                    <a:ext uri="{A12FA001-AC4F-418D-AE19-62706E023703}">
                      <ahyp:hlinkClr val="tx"/>
                    </a:ext>
                  </a:extLst>
                </a:hlinkClick>
              </a:rPr>
              <a:t>Starbucks Flex</a:t>
            </a:r>
            <a:endParaRPr sz="1800">
              <a:solidFill>
                <a:srgbClr val="FFFFFF"/>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To learn how to create your own flexible ad unit, click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  </a:t>
            </a:r>
            <a:endParaRPr sz="1800">
              <a:solidFill>
                <a:schemeClr val="lt1"/>
              </a:solidFill>
              <a:latin typeface="Nunito Medium"/>
              <a:ea typeface="Nunito Medium"/>
              <a:cs typeface="Nunito Medium"/>
              <a:sym typeface="Nunito Medium"/>
            </a:endParaRPr>
          </a:p>
        </p:txBody>
      </p:sp>
      <p:pic>
        <p:nvPicPr>
          <p:cNvPr id="245" name="Google Shape;245;p19"/>
          <p:cNvPicPr preferRelativeResize="0"/>
          <p:nvPr/>
        </p:nvPicPr>
        <p:blipFill rotWithShape="1">
          <a:blip r:embed="rId5">
            <a:alphaModFix/>
          </a:blip>
          <a:srcRect b="0" l="0" r="0" t="0"/>
          <a:stretch/>
        </p:blipFill>
        <p:spPr>
          <a:xfrm>
            <a:off x="6263253" y="3353312"/>
            <a:ext cx="5418666" cy="2709333"/>
          </a:xfrm>
          <a:prstGeom prst="rect">
            <a:avLst/>
          </a:prstGeom>
          <a:noFill/>
          <a:ln>
            <a:noFill/>
          </a:ln>
        </p:spPr>
      </p:pic>
      <p:pic>
        <p:nvPicPr>
          <p:cNvPr id="246" name="Google Shape;246;p19"/>
          <p:cNvPicPr preferRelativeResize="0"/>
          <p:nvPr/>
        </p:nvPicPr>
        <p:blipFill>
          <a:blip r:embed="rId6">
            <a:alphaModFix/>
          </a:blip>
          <a:stretch>
            <a:fillRect/>
          </a:stretch>
        </p:blipFill>
        <p:spPr>
          <a:xfrm>
            <a:off x="6645275" y="743250"/>
            <a:ext cx="4790200" cy="23763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95"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b="0" l="0" r="0" t="0"/>
          <a:stretch/>
        </p:blipFill>
        <p:spPr>
          <a:xfrm>
            <a:off x="9896" y="0"/>
            <a:ext cx="1217221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51" name="Shape 251"/>
        <p:cNvGrpSpPr/>
        <p:nvPr/>
      </p:nvGrpSpPr>
      <p:grpSpPr>
        <a:xfrm>
          <a:off x="0" y="0"/>
          <a:ext cx="0" cy="0"/>
          <a:chOff x="0" y="0"/>
          <a:chExt cx="0" cy="0"/>
        </a:xfrm>
      </p:grpSpPr>
      <p:sp>
        <p:nvSpPr>
          <p:cNvPr id="252" name="Google Shape;252;p20"/>
          <p:cNvSpPr/>
          <p:nvPr/>
        </p:nvSpPr>
        <p:spPr>
          <a:xfrm>
            <a:off x="615499" y="1214429"/>
            <a:ext cx="85449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FLEXIBLE SPECS</a:t>
            </a:r>
            <a:endParaRPr b="1">
              <a:latin typeface="Nunito"/>
              <a:ea typeface="Nunito"/>
              <a:cs typeface="Nunito"/>
              <a:sym typeface="Nunito"/>
            </a:endParaRPr>
          </a:p>
        </p:txBody>
      </p:sp>
      <p:sp>
        <p:nvSpPr>
          <p:cNvPr id="253" name="Google Shape;253;p20"/>
          <p:cNvSpPr txBox="1"/>
          <p:nvPr/>
        </p:nvSpPr>
        <p:spPr>
          <a:xfrm>
            <a:off x="558353" y="2110500"/>
            <a:ext cx="2491500" cy="360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20"/>
          <p:cNvSpPr txBox="1"/>
          <p:nvPr/>
        </p:nvSpPr>
        <p:spPr>
          <a:xfrm>
            <a:off x="3015827" y="2110500"/>
            <a:ext cx="7551000" cy="360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based on ratio rather than pixels (ex. 2x1, 3x5, 4x9)</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Transparent PNGs for layers, and a PNG or JPG file sized to unit dimensions for background</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5" name="Google Shape;255;p20"/>
          <p:cNvPicPr preferRelativeResize="0"/>
          <p:nvPr/>
        </p:nvPicPr>
        <p:blipFill>
          <a:blip r:embed="rId3">
            <a:alphaModFix/>
          </a:blip>
          <a:stretch>
            <a:fillRect/>
          </a:stretch>
        </p:blipFill>
        <p:spPr>
          <a:xfrm>
            <a:off x="8756300" y="-1661300"/>
            <a:ext cx="5238748" cy="5238748"/>
          </a:xfrm>
          <a:prstGeom prst="rect">
            <a:avLst/>
          </a:prstGeom>
          <a:noFill/>
          <a:ln>
            <a:noFill/>
          </a:ln>
        </p:spPr>
      </p:pic>
      <p:pic>
        <p:nvPicPr>
          <p:cNvPr id="256" name="Google Shape;256;p20"/>
          <p:cNvPicPr preferRelativeResize="0"/>
          <p:nvPr/>
        </p:nvPicPr>
        <p:blipFill>
          <a:blip r:embed="rId3">
            <a:alphaModFix/>
          </a:blip>
          <a:stretch>
            <a:fillRect/>
          </a:stretch>
        </p:blipFill>
        <p:spPr>
          <a:xfrm rot="-1178638">
            <a:off x="9136749" y="4577476"/>
            <a:ext cx="5238743" cy="52387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61" name="Shape 261"/>
        <p:cNvGrpSpPr/>
        <p:nvPr/>
      </p:nvGrpSpPr>
      <p:grpSpPr>
        <a:xfrm>
          <a:off x="0" y="0"/>
          <a:ext cx="0" cy="0"/>
          <a:chOff x="0" y="0"/>
          <a:chExt cx="0" cy="0"/>
        </a:xfrm>
      </p:grpSpPr>
      <p:sp>
        <p:nvSpPr>
          <p:cNvPr id="262" name="Google Shape;262;p21"/>
          <p:cNvSpPr/>
          <p:nvPr/>
        </p:nvSpPr>
        <p:spPr>
          <a:xfrm>
            <a:off x="588810" y="1374679"/>
            <a:ext cx="72000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FULL PAGE FLEX</a:t>
            </a:r>
            <a:endParaRPr b="1">
              <a:latin typeface="Nunito"/>
              <a:ea typeface="Nunito"/>
              <a:cs typeface="Nunito"/>
              <a:sym typeface="Nunito"/>
            </a:endParaRPr>
          </a:p>
        </p:txBody>
      </p:sp>
      <p:sp>
        <p:nvSpPr>
          <p:cNvPr id="263" name="Google Shape;263;p21"/>
          <p:cNvSpPr/>
          <p:nvPr/>
        </p:nvSpPr>
        <p:spPr>
          <a:xfrm>
            <a:off x="588825" y="2154450"/>
            <a:ext cx="4781100" cy="3003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a:t>
            </a:r>
            <a:r>
              <a:rPr lang="en-US" sz="1800">
                <a:solidFill>
                  <a:schemeClr val="lt1"/>
                </a:solidFill>
                <a:latin typeface="Nunito Medium"/>
                <a:ea typeface="Nunito Medium"/>
                <a:cs typeface="Nunito Medium"/>
                <a:sym typeface="Nunito Medium"/>
              </a:rPr>
              <a:t> Full Page Flex ad format is fully responsive and auto sizes depending on the device/screen orientation.  It covers 100% of the screen.</a:t>
            </a:r>
            <a:br>
              <a:rPr lang="en-US" sz="1800">
                <a:solidFill>
                  <a:schemeClr val="lt1"/>
                </a:solidFill>
                <a:latin typeface="Nunito Medium"/>
                <a:ea typeface="Nunito Medium"/>
                <a:cs typeface="Nunito Medium"/>
                <a:sym typeface="Nunito Medium"/>
              </a:rPr>
            </a:b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You can add multiple components to a flex format to enrich the complexity of the unit.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Full page flex with slideshow</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Build your own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 </a:t>
            </a:r>
            <a:endParaRPr sz="1800">
              <a:solidFill>
                <a:schemeClr val="lt1"/>
              </a:solidFill>
              <a:latin typeface="Nunito Medium"/>
              <a:ea typeface="Nunito Medium"/>
              <a:cs typeface="Nunito Medium"/>
              <a:sym typeface="Nunito Medium"/>
            </a:endParaRPr>
          </a:p>
        </p:txBody>
      </p:sp>
      <p:pic>
        <p:nvPicPr>
          <p:cNvPr id="264" name="Google Shape;264;p21"/>
          <p:cNvPicPr preferRelativeResize="0"/>
          <p:nvPr/>
        </p:nvPicPr>
        <p:blipFill rotWithShape="1">
          <a:blip r:embed="rId5">
            <a:alphaModFix/>
          </a:blip>
          <a:srcRect b="0" l="0" r="0" t="0"/>
          <a:stretch/>
        </p:blipFill>
        <p:spPr>
          <a:xfrm>
            <a:off x="6260723" y="3732874"/>
            <a:ext cx="5418666" cy="2709333"/>
          </a:xfrm>
          <a:prstGeom prst="rect">
            <a:avLst/>
          </a:prstGeom>
          <a:noFill/>
          <a:ln>
            <a:noFill/>
          </a:ln>
        </p:spPr>
      </p:pic>
      <p:pic>
        <p:nvPicPr>
          <p:cNvPr id="265" name="Google Shape;265;p21"/>
          <p:cNvPicPr preferRelativeResize="0"/>
          <p:nvPr/>
        </p:nvPicPr>
        <p:blipFill>
          <a:blip r:embed="rId6">
            <a:alphaModFix/>
          </a:blip>
          <a:stretch>
            <a:fillRect/>
          </a:stretch>
        </p:blipFill>
        <p:spPr>
          <a:xfrm>
            <a:off x="6382226" y="484538"/>
            <a:ext cx="5175649" cy="29214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70" name="Shape 270"/>
        <p:cNvGrpSpPr/>
        <p:nvPr/>
      </p:nvGrpSpPr>
      <p:grpSpPr>
        <a:xfrm>
          <a:off x="0" y="0"/>
          <a:ext cx="0" cy="0"/>
          <a:chOff x="0" y="0"/>
          <a:chExt cx="0" cy="0"/>
        </a:xfrm>
      </p:grpSpPr>
      <p:sp>
        <p:nvSpPr>
          <p:cNvPr id="271" name="Google Shape;271;p22"/>
          <p:cNvSpPr/>
          <p:nvPr/>
        </p:nvSpPr>
        <p:spPr>
          <a:xfrm>
            <a:off x="564373" y="1205467"/>
            <a:ext cx="98070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FULL PAGE FLEX SPECS</a:t>
            </a:r>
            <a:endParaRPr b="1">
              <a:latin typeface="Nunito"/>
              <a:ea typeface="Nunito"/>
              <a:cs typeface="Nunito"/>
              <a:sym typeface="Nunito"/>
            </a:endParaRPr>
          </a:p>
        </p:txBody>
      </p:sp>
      <p:sp>
        <p:nvSpPr>
          <p:cNvPr id="272" name="Google Shape;272;p22"/>
          <p:cNvSpPr txBox="1"/>
          <p:nvPr/>
        </p:nvSpPr>
        <p:spPr>
          <a:xfrm>
            <a:off x="540150" y="2050738"/>
            <a:ext cx="2224800" cy="360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73" name="Google Shape;273;p22"/>
          <p:cNvPicPr preferRelativeResize="0"/>
          <p:nvPr/>
        </p:nvPicPr>
        <p:blipFill rotWithShape="1">
          <a:blip r:embed="rId3">
            <a:alphaModFix/>
          </a:blip>
          <a:srcRect b="0" l="0" r="0" t="0"/>
          <a:stretch/>
        </p:blipFill>
        <p:spPr>
          <a:xfrm rot="3449344">
            <a:off x="8743948" y="2143125"/>
            <a:ext cx="6858000" cy="6858000"/>
          </a:xfrm>
          <a:prstGeom prst="rect">
            <a:avLst/>
          </a:prstGeom>
          <a:noFill/>
          <a:ln>
            <a:noFill/>
          </a:ln>
        </p:spPr>
      </p:pic>
      <p:sp>
        <p:nvSpPr>
          <p:cNvPr id="274" name="Google Shape;274;p22"/>
          <p:cNvSpPr txBox="1"/>
          <p:nvPr/>
        </p:nvSpPr>
        <p:spPr>
          <a:xfrm>
            <a:off x="2902350" y="2050750"/>
            <a:ext cx="7421700" cy="381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Full screen </a:t>
            </a:r>
            <a:r>
              <a:rPr lang="en-US">
                <a:solidFill>
                  <a:schemeClr val="lt1"/>
                </a:solidFill>
                <a:latin typeface="Nunito Medium"/>
                <a:ea typeface="Nunito Medium"/>
                <a:cs typeface="Nunito Medium"/>
                <a:sym typeface="Nunito Medium"/>
              </a:rPr>
              <a:t>background</a:t>
            </a:r>
            <a:r>
              <a:rPr lang="en-US" sz="1400">
                <a:solidFill>
                  <a:schemeClr val="lt1"/>
                </a:solidFill>
                <a:latin typeface="Nunito Medium"/>
                <a:ea typeface="Nunito Medium"/>
                <a:cs typeface="Nunito Medium"/>
                <a:sym typeface="Nunito Medium"/>
              </a:rPr>
              <a:t> image, size varies. Example widths: 1800px, 2400px, 2600px, etc</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Transparent PNGs for layers, PNG or JPG file sized to unit dimensions for background, and </a:t>
            </a:r>
            <a:r>
              <a:rPr lang="en-US" sz="1400">
                <a:solidFill>
                  <a:schemeClr val="lt1"/>
                </a:solidFill>
                <a:latin typeface="Nunito Medium"/>
                <a:ea typeface="Nunito Medium"/>
                <a:cs typeface="Nunito Medium"/>
                <a:sym typeface="Nunito Medium"/>
              </a:rPr>
              <a:t>video file </a:t>
            </a:r>
            <a:r>
              <a:rPr lang="en-US">
                <a:solidFill>
                  <a:schemeClr val="lt1"/>
                </a:solidFill>
                <a:latin typeface="Nunito Medium"/>
                <a:ea typeface="Nunito Medium"/>
                <a:cs typeface="Nunito Medium"/>
                <a:sym typeface="Nunito Medium"/>
              </a:rPr>
              <a:t>(if using)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78" name="Shape 278"/>
        <p:cNvGrpSpPr/>
        <p:nvPr/>
      </p:nvGrpSpPr>
      <p:grpSpPr>
        <a:xfrm>
          <a:off x="0" y="0"/>
          <a:ext cx="0" cy="0"/>
          <a:chOff x="0" y="0"/>
          <a:chExt cx="0" cy="0"/>
        </a:xfrm>
      </p:grpSpPr>
      <p:sp>
        <p:nvSpPr>
          <p:cNvPr id="279" name="Google Shape;279;p23"/>
          <p:cNvSpPr/>
          <p:nvPr/>
        </p:nvSpPr>
        <p:spPr>
          <a:xfrm>
            <a:off x="550650" y="1289600"/>
            <a:ext cx="5498100" cy="1136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INTERSCROLLER</a:t>
            </a:r>
            <a:endParaRPr b="1">
              <a:latin typeface="Nunito"/>
              <a:ea typeface="Nunito"/>
              <a:cs typeface="Nunito"/>
              <a:sym typeface="Nunito"/>
            </a:endParaRPr>
          </a:p>
        </p:txBody>
      </p:sp>
      <p:sp>
        <p:nvSpPr>
          <p:cNvPr id="280" name="Google Shape;280;p23"/>
          <p:cNvSpPr/>
          <p:nvPr/>
        </p:nvSpPr>
        <p:spPr>
          <a:xfrm>
            <a:off x="566000" y="2314225"/>
            <a:ext cx="5793000" cy="29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Interscroller ad format is a non-intrusive, </a:t>
            </a:r>
            <a:endParaRPr>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in-feed ad unit, scrolling into view as a user scrolls through content (inline, in-feed).  This format is automatically responsive, and can include video, slideshows or other rich components.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Babe Video Interscroller</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Learn how to build your own scroller reveal unit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lang="en-US" sz="1800">
                <a:solidFill>
                  <a:schemeClr val="lt1"/>
                </a:solidFill>
                <a:latin typeface="Nunito Medium"/>
                <a:ea typeface="Nunito Medium"/>
                <a:cs typeface="Nunito Medium"/>
                <a:sym typeface="Nunito Medium"/>
              </a:rPr>
              <a:t>  </a:t>
            </a:r>
            <a:endParaRPr sz="1800">
              <a:solidFill>
                <a:schemeClr val="lt1"/>
              </a:solidFill>
              <a:latin typeface="Nunito Medium"/>
              <a:ea typeface="Nunito Medium"/>
              <a:cs typeface="Nunito Medium"/>
              <a:sym typeface="Nunito Medium"/>
            </a:endParaRPr>
          </a:p>
        </p:txBody>
      </p:sp>
      <p:pic>
        <p:nvPicPr>
          <p:cNvPr id="281" name="Google Shape;281;p23"/>
          <p:cNvPicPr preferRelativeResize="0"/>
          <p:nvPr/>
        </p:nvPicPr>
        <p:blipFill rotWithShape="1">
          <a:blip r:embed="rId5">
            <a:alphaModFix/>
          </a:blip>
          <a:srcRect b="0" l="0" r="0" t="0"/>
          <a:stretch/>
        </p:blipFill>
        <p:spPr>
          <a:xfrm>
            <a:off x="6298891" y="3753177"/>
            <a:ext cx="5418666" cy="2709333"/>
          </a:xfrm>
          <a:prstGeom prst="rect">
            <a:avLst/>
          </a:prstGeom>
          <a:noFill/>
          <a:ln>
            <a:noFill/>
          </a:ln>
        </p:spPr>
      </p:pic>
      <p:pic>
        <p:nvPicPr>
          <p:cNvPr id="282" name="Google Shape;282;p23"/>
          <p:cNvPicPr preferRelativeResize="0"/>
          <p:nvPr/>
        </p:nvPicPr>
        <p:blipFill>
          <a:blip r:embed="rId6">
            <a:alphaModFix/>
          </a:blip>
          <a:stretch>
            <a:fillRect/>
          </a:stretch>
        </p:blipFill>
        <p:spPr>
          <a:xfrm>
            <a:off x="6340690" y="395497"/>
            <a:ext cx="5335076" cy="30582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87" name="Shape 287"/>
        <p:cNvGrpSpPr/>
        <p:nvPr/>
      </p:nvGrpSpPr>
      <p:grpSpPr>
        <a:xfrm>
          <a:off x="0" y="0"/>
          <a:ext cx="0" cy="0"/>
          <a:chOff x="0" y="0"/>
          <a:chExt cx="0" cy="0"/>
        </a:xfrm>
      </p:grpSpPr>
      <p:sp>
        <p:nvSpPr>
          <p:cNvPr id="288" name="Google Shape;288;p24"/>
          <p:cNvSpPr/>
          <p:nvPr/>
        </p:nvSpPr>
        <p:spPr>
          <a:xfrm>
            <a:off x="596631" y="1226561"/>
            <a:ext cx="97932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INTERSCROLLER SPECS</a:t>
            </a:r>
            <a:endParaRPr b="1">
              <a:latin typeface="Nunito"/>
              <a:ea typeface="Nunito"/>
              <a:cs typeface="Nunito"/>
              <a:sym typeface="Nunito"/>
            </a:endParaRPr>
          </a:p>
        </p:txBody>
      </p:sp>
      <p:sp>
        <p:nvSpPr>
          <p:cNvPr id="289" name="Google Shape;289;p24"/>
          <p:cNvSpPr txBox="1"/>
          <p:nvPr/>
        </p:nvSpPr>
        <p:spPr>
          <a:xfrm>
            <a:off x="558524" y="2029638"/>
            <a:ext cx="2407200" cy="360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90" name="Google Shape;290;p24"/>
          <p:cNvPicPr preferRelativeResize="0"/>
          <p:nvPr/>
        </p:nvPicPr>
        <p:blipFill>
          <a:blip r:embed="rId3">
            <a:alphaModFix/>
          </a:blip>
          <a:stretch>
            <a:fillRect/>
          </a:stretch>
        </p:blipFill>
        <p:spPr>
          <a:xfrm rot="-10611820">
            <a:off x="9464295" y="-406758"/>
            <a:ext cx="5985890" cy="5985890"/>
          </a:xfrm>
          <a:prstGeom prst="rect">
            <a:avLst/>
          </a:prstGeom>
          <a:noFill/>
          <a:ln>
            <a:noFill/>
          </a:ln>
        </p:spPr>
      </p:pic>
      <p:sp>
        <p:nvSpPr>
          <p:cNvPr id="291" name="Google Shape;291;p24"/>
          <p:cNvSpPr txBox="1"/>
          <p:nvPr/>
        </p:nvSpPr>
        <p:spPr>
          <a:xfrm>
            <a:off x="2965875" y="2029638"/>
            <a:ext cx="7600800" cy="360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 Example: Desktop - 25</a:t>
            </a:r>
            <a:r>
              <a:rPr lang="en-US">
                <a:solidFill>
                  <a:schemeClr val="lt1"/>
                </a:solidFill>
                <a:latin typeface="Nunito Medium"/>
                <a:ea typeface="Nunito Medium"/>
                <a:cs typeface="Nunito Medium"/>
                <a:sym typeface="Nunito Medium"/>
              </a:rPr>
              <a:t>60x1440</a:t>
            </a:r>
            <a:r>
              <a:rPr lang="en-US" sz="1400">
                <a:solidFill>
                  <a:schemeClr val="lt1"/>
                </a:solidFill>
                <a:latin typeface="Nunito Medium"/>
                <a:ea typeface="Nunito Medium"/>
                <a:cs typeface="Nunito Medium"/>
                <a:sym typeface="Nunito Medium"/>
              </a:rPr>
              <a:t>, Tablet - </a:t>
            </a:r>
            <a:r>
              <a:rPr lang="en-US">
                <a:solidFill>
                  <a:schemeClr val="lt1"/>
                </a:solidFill>
                <a:latin typeface="Nunito Medium"/>
                <a:ea typeface="Nunito Medium"/>
                <a:cs typeface="Nunito Medium"/>
                <a:sym typeface="Nunito Medium"/>
              </a:rPr>
              <a:t>1024x1024</a:t>
            </a:r>
            <a:r>
              <a:rPr lang="en-US" sz="1400">
                <a:solidFill>
                  <a:schemeClr val="lt1"/>
                </a:solidFill>
                <a:latin typeface="Nunito Medium"/>
                <a:ea typeface="Nunito Medium"/>
                <a:cs typeface="Nunito Medium"/>
                <a:sym typeface="Nunito Medium"/>
              </a:rPr>
              <a:t>, Mobile - </a:t>
            </a:r>
            <a:r>
              <a:rPr lang="en-US">
                <a:solidFill>
                  <a:schemeClr val="lt1"/>
                </a:solidFill>
                <a:latin typeface="Nunito Medium"/>
                <a:ea typeface="Nunito Medium"/>
                <a:cs typeface="Nunito Medium"/>
                <a:sym typeface="Nunito Medium"/>
              </a:rPr>
              <a:t>736x736</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Transparent PNGs for layers, and a PNG or JPG file sized to unit dimensions for background</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296" name="Shape 296"/>
        <p:cNvGrpSpPr/>
        <p:nvPr/>
      </p:nvGrpSpPr>
      <p:grpSpPr>
        <a:xfrm>
          <a:off x="0" y="0"/>
          <a:ext cx="0" cy="0"/>
          <a:chOff x="0" y="0"/>
          <a:chExt cx="0" cy="0"/>
        </a:xfrm>
      </p:grpSpPr>
      <p:sp>
        <p:nvSpPr>
          <p:cNvPr id="297" name="Google Shape;297;p25"/>
          <p:cNvSpPr/>
          <p:nvPr/>
        </p:nvSpPr>
        <p:spPr>
          <a:xfrm>
            <a:off x="571197" y="1252317"/>
            <a:ext cx="95250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INTERSTITIAL</a:t>
            </a:r>
            <a:endParaRPr b="1">
              <a:latin typeface="Nunito"/>
              <a:ea typeface="Nunito"/>
              <a:cs typeface="Nunito"/>
              <a:sym typeface="Nunito"/>
            </a:endParaRPr>
          </a:p>
        </p:txBody>
      </p:sp>
      <p:sp>
        <p:nvSpPr>
          <p:cNvPr id="298" name="Google Shape;298;p25"/>
          <p:cNvSpPr/>
          <p:nvPr/>
        </p:nvSpPr>
        <p:spPr>
          <a:xfrm>
            <a:off x="571200" y="2192884"/>
            <a:ext cx="5492700" cy="3412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a:t>
            </a:r>
            <a:r>
              <a:rPr lang="en-US" sz="1800">
                <a:solidFill>
                  <a:schemeClr val="lt1"/>
                </a:solidFill>
                <a:latin typeface="Nunito Medium"/>
                <a:ea typeface="Nunito Medium"/>
                <a:cs typeface="Nunito Medium"/>
                <a:sym typeface="Nunito Medium"/>
              </a:rPr>
              <a:t> Interstitial / Overlay Ad format is a fully responsive, between-the-page (or roadblock) unit that may/may not require user action to proceed and can incorporate rich media.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It can also float and expand over the page content and close into a standard in-page ad on click, hover, or automatically.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Claws Interstitial with Video</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Learn how to create your own interstitial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endParaRPr sz="1800">
              <a:solidFill>
                <a:schemeClr val="lt1"/>
              </a:solidFill>
              <a:latin typeface="Nunito Medium"/>
              <a:ea typeface="Nunito Medium"/>
              <a:cs typeface="Nunito Medium"/>
              <a:sym typeface="Nunito Medium"/>
            </a:endParaRPr>
          </a:p>
        </p:txBody>
      </p:sp>
      <p:pic>
        <p:nvPicPr>
          <p:cNvPr id="299" name="Google Shape;299;p25"/>
          <p:cNvPicPr preferRelativeResize="0"/>
          <p:nvPr/>
        </p:nvPicPr>
        <p:blipFill rotWithShape="1">
          <a:blip r:embed="rId5">
            <a:alphaModFix/>
          </a:blip>
          <a:srcRect b="0" l="0" r="0" t="0"/>
          <a:stretch/>
        </p:blipFill>
        <p:spPr>
          <a:xfrm>
            <a:off x="6241128" y="3784099"/>
            <a:ext cx="5418666" cy="2709333"/>
          </a:xfrm>
          <a:prstGeom prst="rect">
            <a:avLst/>
          </a:prstGeom>
          <a:noFill/>
          <a:ln>
            <a:noFill/>
          </a:ln>
        </p:spPr>
      </p:pic>
      <p:pic>
        <p:nvPicPr>
          <p:cNvPr id="300" name="Google Shape;300;p25"/>
          <p:cNvPicPr preferRelativeResize="0"/>
          <p:nvPr/>
        </p:nvPicPr>
        <p:blipFill>
          <a:blip r:embed="rId6">
            <a:alphaModFix/>
          </a:blip>
          <a:stretch>
            <a:fillRect/>
          </a:stretch>
        </p:blipFill>
        <p:spPr>
          <a:xfrm>
            <a:off x="6478149" y="364556"/>
            <a:ext cx="5225902" cy="3115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305" name="Shape 305"/>
        <p:cNvGrpSpPr/>
        <p:nvPr/>
      </p:nvGrpSpPr>
      <p:grpSpPr>
        <a:xfrm>
          <a:off x="0" y="0"/>
          <a:ext cx="0" cy="0"/>
          <a:chOff x="0" y="0"/>
          <a:chExt cx="0" cy="0"/>
        </a:xfrm>
      </p:grpSpPr>
      <p:sp>
        <p:nvSpPr>
          <p:cNvPr id="306" name="Google Shape;306;g23e22110bfd_0_39"/>
          <p:cNvSpPr txBox="1"/>
          <p:nvPr/>
        </p:nvSpPr>
        <p:spPr>
          <a:xfrm>
            <a:off x="538438" y="2050738"/>
            <a:ext cx="2340300" cy="360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07" name="Google Shape;307;g23e22110bfd_0_39"/>
          <p:cNvPicPr preferRelativeResize="0"/>
          <p:nvPr/>
        </p:nvPicPr>
        <p:blipFill>
          <a:blip r:embed="rId3">
            <a:alphaModFix/>
          </a:blip>
          <a:stretch>
            <a:fillRect/>
          </a:stretch>
        </p:blipFill>
        <p:spPr>
          <a:xfrm rot="-5665082">
            <a:off x="7613274" y="4625218"/>
            <a:ext cx="5335026" cy="5335044"/>
          </a:xfrm>
          <a:prstGeom prst="rect">
            <a:avLst/>
          </a:prstGeom>
          <a:noFill/>
          <a:ln>
            <a:noFill/>
          </a:ln>
        </p:spPr>
      </p:pic>
      <p:sp>
        <p:nvSpPr>
          <p:cNvPr id="308" name="Google Shape;308;g23e22110bfd_0_39"/>
          <p:cNvSpPr txBox="1"/>
          <p:nvPr/>
        </p:nvSpPr>
        <p:spPr>
          <a:xfrm>
            <a:off x="3041513" y="2050738"/>
            <a:ext cx="7177800" cy="354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 by site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Transparent PNGs for layers, and a PNG or JPG file sized to unit dimensions for background</a:t>
            </a:r>
            <a:endParaRPr>
              <a:latin typeface="Nunito Medium"/>
              <a:ea typeface="Nunito Medium"/>
              <a:cs typeface="Nunito Medium"/>
              <a:sym typeface="Nunito Medium"/>
            </a:endParaRPr>
          </a:p>
        </p:txBody>
      </p:sp>
      <p:pic>
        <p:nvPicPr>
          <p:cNvPr id="309" name="Google Shape;309;g23e22110bfd_0_39"/>
          <p:cNvPicPr preferRelativeResize="0"/>
          <p:nvPr/>
        </p:nvPicPr>
        <p:blipFill>
          <a:blip r:embed="rId3">
            <a:alphaModFix/>
          </a:blip>
          <a:stretch>
            <a:fillRect/>
          </a:stretch>
        </p:blipFill>
        <p:spPr>
          <a:xfrm rot="-7076810">
            <a:off x="7980804" y="-2236413"/>
            <a:ext cx="4339467" cy="4339476"/>
          </a:xfrm>
          <a:prstGeom prst="rect">
            <a:avLst/>
          </a:prstGeom>
          <a:noFill/>
          <a:ln>
            <a:noFill/>
          </a:ln>
        </p:spPr>
      </p:pic>
      <p:sp>
        <p:nvSpPr>
          <p:cNvPr id="310" name="Google Shape;310;g23e22110bfd_0_39"/>
          <p:cNvSpPr/>
          <p:nvPr/>
        </p:nvSpPr>
        <p:spPr>
          <a:xfrm>
            <a:off x="571197" y="1252317"/>
            <a:ext cx="95250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INTERSTITIAL SPECS</a:t>
            </a:r>
            <a:endParaRPr b="1">
              <a:latin typeface="Nunito"/>
              <a:ea typeface="Nunito"/>
              <a:cs typeface="Nunito"/>
              <a:sym typeface="Nuni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315" name="Shape 315"/>
        <p:cNvGrpSpPr/>
        <p:nvPr/>
      </p:nvGrpSpPr>
      <p:grpSpPr>
        <a:xfrm>
          <a:off x="0" y="0"/>
          <a:ext cx="0" cy="0"/>
          <a:chOff x="0" y="0"/>
          <a:chExt cx="0" cy="0"/>
        </a:xfrm>
      </p:grpSpPr>
      <p:sp>
        <p:nvSpPr>
          <p:cNvPr id="316" name="Google Shape;316;p27"/>
          <p:cNvSpPr/>
          <p:nvPr/>
        </p:nvSpPr>
        <p:spPr>
          <a:xfrm>
            <a:off x="842987" y="1233100"/>
            <a:ext cx="37884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MARQUEE</a:t>
            </a:r>
            <a:endParaRPr b="1">
              <a:latin typeface="Nunito"/>
              <a:ea typeface="Nunito"/>
              <a:cs typeface="Nunito"/>
              <a:sym typeface="Nunito"/>
            </a:endParaRPr>
          </a:p>
        </p:txBody>
      </p:sp>
      <p:sp>
        <p:nvSpPr>
          <p:cNvPr id="317" name="Google Shape;317;p27"/>
          <p:cNvSpPr/>
          <p:nvPr/>
        </p:nvSpPr>
        <p:spPr>
          <a:xfrm>
            <a:off x="843000" y="2043178"/>
            <a:ext cx="4047000" cy="351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a:t>
            </a:r>
            <a:r>
              <a:rPr lang="en-US" sz="1800">
                <a:solidFill>
                  <a:schemeClr val="lt1"/>
                </a:solidFill>
                <a:latin typeface="Nunito Medium"/>
                <a:ea typeface="Nunito Medium"/>
                <a:cs typeface="Nunito Medium"/>
                <a:sym typeface="Nunito Medium"/>
              </a:rPr>
              <a:t>Marquee Ad format is great for showcasing rich content and is positioned at the top of the page, underneath a site’s global navigation, or nested in page content.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Our Marquee format is designed to truncate based on the width of the screen it is viewed on.</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Marquee Banner w/ Video</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Learn more about this format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 </a:t>
            </a:r>
            <a:endParaRPr sz="1800">
              <a:solidFill>
                <a:schemeClr val="lt1"/>
              </a:solidFill>
              <a:latin typeface="Nunito Medium"/>
              <a:ea typeface="Nunito Medium"/>
              <a:cs typeface="Nunito Medium"/>
              <a:sym typeface="Nunito Medium"/>
            </a:endParaRPr>
          </a:p>
        </p:txBody>
      </p:sp>
      <p:pic>
        <p:nvPicPr>
          <p:cNvPr id="318" name="Google Shape;318;p27"/>
          <p:cNvPicPr preferRelativeResize="0"/>
          <p:nvPr/>
        </p:nvPicPr>
        <p:blipFill rotWithShape="1">
          <a:blip r:embed="rId5">
            <a:alphaModFix/>
          </a:blip>
          <a:srcRect b="0" l="0" r="0" t="0"/>
          <a:stretch/>
        </p:blipFill>
        <p:spPr>
          <a:xfrm>
            <a:off x="6006541" y="3564199"/>
            <a:ext cx="5418666" cy="2709333"/>
          </a:xfrm>
          <a:prstGeom prst="rect">
            <a:avLst/>
          </a:prstGeom>
          <a:noFill/>
          <a:ln>
            <a:noFill/>
          </a:ln>
        </p:spPr>
      </p:pic>
      <p:pic>
        <p:nvPicPr>
          <p:cNvPr id="319" name="Google Shape;319;p27"/>
          <p:cNvPicPr preferRelativeResize="0"/>
          <p:nvPr/>
        </p:nvPicPr>
        <p:blipFill>
          <a:blip r:embed="rId6">
            <a:alphaModFix/>
          </a:blip>
          <a:stretch>
            <a:fillRect/>
          </a:stretch>
        </p:blipFill>
        <p:spPr>
          <a:xfrm>
            <a:off x="4958932" y="584462"/>
            <a:ext cx="6424653" cy="26225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324" name="Shape 324"/>
        <p:cNvGrpSpPr/>
        <p:nvPr/>
      </p:nvGrpSpPr>
      <p:grpSpPr>
        <a:xfrm>
          <a:off x="0" y="0"/>
          <a:ext cx="0" cy="0"/>
          <a:chOff x="0" y="0"/>
          <a:chExt cx="0" cy="0"/>
        </a:xfrm>
      </p:grpSpPr>
      <p:sp>
        <p:nvSpPr>
          <p:cNvPr id="325" name="Google Shape;325;p28"/>
          <p:cNvSpPr/>
          <p:nvPr/>
        </p:nvSpPr>
        <p:spPr>
          <a:xfrm>
            <a:off x="640729" y="567574"/>
            <a:ext cx="85449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MARQUEE SPECS</a:t>
            </a:r>
            <a:endParaRPr b="1">
              <a:latin typeface="Nunito"/>
              <a:ea typeface="Nunito"/>
              <a:cs typeface="Nunito"/>
              <a:sym typeface="Nunito"/>
            </a:endParaRPr>
          </a:p>
        </p:txBody>
      </p:sp>
      <p:sp>
        <p:nvSpPr>
          <p:cNvPr id="326" name="Google Shape;326;p28"/>
          <p:cNvSpPr txBox="1"/>
          <p:nvPr/>
        </p:nvSpPr>
        <p:spPr>
          <a:xfrm>
            <a:off x="571579" y="1358746"/>
            <a:ext cx="2235000" cy="504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Expanded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 Initiation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 Direction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Expand/Close Initiation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p:txBody>
      </p:sp>
      <p:sp>
        <p:nvSpPr>
          <p:cNvPr id="327" name="Google Shape;327;p28"/>
          <p:cNvSpPr txBox="1"/>
          <p:nvPr/>
        </p:nvSpPr>
        <p:spPr>
          <a:xfrm>
            <a:off x="3035325" y="1358750"/>
            <a:ext cx="8145600" cy="5541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Varies by site and device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On Click, On Hover, On Scroll, Timed, In View, Mobile Swipe, Mobile Shake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Up, Down, Left, Right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On Click, On Hover, On Scroll, Timed, In View, Mobile Swipe, Mobile Shake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Transparent PNGs for layers, and a PNG or JPG file sized to dimensions for </a:t>
            </a:r>
            <a:r>
              <a:rPr lang="en-US" sz="1400">
                <a:solidFill>
                  <a:schemeClr val="lt1"/>
                </a:solidFill>
                <a:latin typeface="Nunito Medium"/>
                <a:ea typeface="Nunito Medium"/>
                <a:cs typeface="Nunito Medium"/>
                <a:sym typeface="Nunito Medium"/>
              </a:rPr>
              <a:t>initial screen and subsequent expanded state - Example: 970x90,  970x415</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Roboto Light"/>
              <a:ea typeface="Roboto Light"/>
              <a:cs typeface="Roboto Light"/>
              <a:sym typeface="Roboto Light"/>
            </a:endParaRPr>
          </a:p>
        </p:txBody>
      </p:sp>
      <p:pic>
        <p:nvPicPr>
          <p:cNvPr id="328" name="Google Shape;328;p28"/>
          <p:cNvPicPr preferRelativeResize="0"/>
          <p:nvPr/>
        </p:nvPicPr>
        <p:blipFill>
          <a:blip r:embed="rId3">
            <a:alphaModFix/>
          </a:blip>
          <a:stretch>
            <a:fillRect/>
          </a:stretch>
        </p:blipFill>
        <p:spPr>
          <a:xfrm rot="-10488474">
            <a:off x="8580898" y="-1688355"/>
            <a:ext cx="3502031" cy="3502051"/>
          </a:xfrm>
          <a:prstGeom prst="rect">
            <a:avLst/>
          </a:prstGeom>
          <a:noFill/>
          <a:ln>
            <a:noFill/>
          </a:ln>
        </p:spPr>
      </p:pic>
      <p:pic>
        <p:nvPicPr>
          <p:cNvPr id="329" name="Google Shape;329;p28"/>
          <p:cNvPicPr preferRelativeResize="0"/>
          <p:nvPr/>
        </p:nvPicPr>
        <p:blipFill>
          <a:blip r:embed="rId3">
            <a:alphaModFix/>
          </a:blip>
          <a:stretch>
            <a:fillRect/>
          </a:stretch>
        </p:blipFill>
        <p:spPr>
          <a:xfrm rot="-9676198">
            <a:off x="9838972" y="1866026"/>
            <a:ext cx="4872991" cy="487303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334" name="Shape 334"/>
        <p:cNvGrpSpPr/>
        <p:nvPr/>
      </p:nvGrpSpPr>
      <p:grpSpPr>
        <a:xfrm>
          <a:off x="0" y="0"/>
          <a:ext cx="0" cy="0"/>
          <a:chOff x="0" y="0"/>
          <a:chExt cx="0" cy="0"/>
        </a:xfrm>
      </p:grpSpPr>
      <p:sp>
        <p:nvSpPr>
          <p:cNvPr id="335" name="Google Shape;335;p29"/>
          <p:cNvSpPr/>
          <p:nvPr/>
        </p:nvSpPr>
        <p:spPr>
          <a:xfrm>
            <a:off x="631925" y="2046375"/>
            <a:ext cx="6044400" cy="3551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Outstream ads are in-feed video ads often placed between articles, paragraphs of text or images on a site.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Outstream ads have some of the highest viewability rates as they can be placed anywhere on site and are triggered only when in view. These ads load beautifully across desktop, tablet and mobile – including Android and iOS.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Old Navy Outstream Video</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Learn how to build your own unit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endParaRPr sz="1800">
              <a:solidFill>
                <a:schemeClr val="lt1"/>
              </a:solidFill>
              <a:latin typeface="Nunito Medium"/>
              <a:ea typeface="Nunito Medium"/>
              <a:cs typeface="Nunito Medium"/>
              <a:sym typeface="Nunito Medium"/>
            </a:endParaRPr>
          </a:p>
        </p:txBody>
      </p:sp>
      <p:pic>
        <p:nvPicPr>
          <p:cNvPr id="336" name="Google Shape;336;p29"/>
          <p:cNvPicPr preferRelativeResize="0"/>
          <p:nvPr/>
        </p:nvPicPr>
        <p:blipFill rotWithShape="1">
          <a:blip r:embed="rId5">
            <a:alphaModFix/>
          </a:blip>
          <a:srcRect b="0" l="0" r="0" t="0"/>
          <a:stretch/>
        </p:blipFill>
        <p:spPr>
          <a:xfrm>
            <a:off x="6412258" y="3396243"/>
            <a:ext cx="5418666" cy="2709333"/>
          </a:xfrm>
          <a:prstGeom prst="rect">
            <a:avLst/>
          </a:prstGeom>
          <a:noFill/>
          <a:ln>
            <a:noFill/>
          </a:ln>
        </p:spPr>
      </p:pic>
      <p:sp>
        <p:nvSpPr>
          <p:cNvPr id="337" name="Google Shape;337;p29"/>
          <p:cNvSpPr txBox="1"/>
          <p:nvPr/>
        </p:nvSpPr>
        <p:spPr>
          <a:xfrm>
            <a:off x="513475" y="1260522"/>
            <a:ext cx="73215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OUTSTREAM VIDEO</a:t>
            </a:r>
            <a:endParaRPr b="1">
              <a:latin typeface="Nunito"/>
              <a:ea typeface="Nunito"/>
              <a:cs typeface="Nunito"/>
              <a:sym typeface="Nunito"/>
            </a:endParaRPr>
          </a:p>
        </p:txBody>
      </p:sp>
      <p:pic>
        <p:nvPicPr>
          <p:cNvPr id="338" name="Google Shape;338;p29"/>
          <p:cNvPicPr preferRelativeResize="0"/>
          <p:nvPr/>
        </p:nvPicPr>
        <p:blipFill>
          <a:blip r:embed="rId6">
            <a:alphaModFix/>
          </a:blip>
          <a:stretch>
            <a:fillRect/>
          </a:stretch>
        </p:blipFill>
        <p:spPr>
          <a:xfrm>
            <a:off x="7352377" y="752413"/>
            <a:ext cx="4004649" cy="23249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01" name="Shape 101"/>
        <p:cNvGrpSpPr/>
        <p:nvPr/>
      </p:nvGrpSpPr>
      <p:grpSpPr>
        <a:xfrm>
          <a:off x="0" y="0"/>
          <a:ext cx="0" cy="0"/>
          <a:chOff x="0" y="0"/>
          <a:chExt cx="0" cy="0"/>
        </a:xfrm>
      </p:grpSpPr>
      <p:sp>
        <p:nvSpPr>
          <p:cNvPr id="102" name="Google Shape;102;p3"/>
          <p:cNvSpPr/>
          <p:nvPr/>
        </p:nvSpPr>
        <p:spPr>
          <a:xfrm>
            <a:off x="601844" y="602882"/>
            <a:ext cx="90243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7CDA24"/>
                </a:solidFill>
                <a:latin typeface="Nunito"/>
                <a:ea typeface="Nunito"/>
                <a:cs typeface="Nunito"/>
                <a:sym typeface="Nunito"/>
              </a:rPr>
              <a:t>DIGITAL ASSET SPECS</a:t>
            </a:r>
            <a:endParaRPr b="1">
              <a:latin typeface="Nunito"/>
              <a:ea typeface="Nunito"/>
              <a:cs typeface="Nunito"/>
              <a:sym typeface="Nunito"/>
            </a:endParaRPr>
          </a:p>
        </p:txBody>
      </p:sp>
      <p:sp>
        <p:nvSpPr>
          <p:cNvPr id="103" name="Google Shape;103;p3"/>
          <p:cNvSpPr/>
          <p:nvPr/>
        </p:nvSpPr>
        <p:spPr>
          <a:xfrm>
            <a:off x="601850" y="1368375"/>
            <a:ext cx="2585700" cy="3914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0" lang="en-US" sz="1867" u="none" cap="none" strike="noStrike">
                <a:solidFill>
                  <a:srgbClr val="FF0E6C"/>
                </a:solidFill>
                <a:latin typeface="Nunito Medium"/>
                <a:ea typeface="Nunito Medium"/>
                <a:cs typeface="Nunito Medium"/>
                <a:sym typeface="Nunito Medium"/>
              </a:rPr>
              <a:t>IMAGERY</a:t>
            </a:r>
            <a:endParaRPr>
              <a:latin typeface="Nunito Medium"/>
              <a:ea typeface="Nunito Medium"/>
              <a:cs typeface="Nunito Medium"/>
              <a:sym typeface="Nunito Medium"/>
            </a:endParaRPr>
          </a:p>
          <a:p>
            <a:pPr indent="0" lvl="0" marL="0" marR="0" rtl="0" algn="l">
              <a:spcBef>
                <a:spcPts val="0"/>
              </a:spcBef>
              <a:spcAft>
                <a:spcPts val="0"/>
              </a:spcAft>
              <a:buNone/>
            </a:pPr>
            <a:r>
              <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rgbClr val="09EFD3"/>
                </a:solidFill>
                <a:latin typeface="Nunito Medium"/>
                <a:ea typeface="Nunito Medium"/>
                <a:cs typeface="Nunito Medium"/>
                <a:sym typeface="Nunito Medium"/>
              </a:rPr>
              <a:t>Formats</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 .JPG, .PNG, .GIF, .PSD</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6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rgbClr val="09EFD3"/>
                </a:solidFill>
                <a:latin typeface="Nunito Medium"/>
                <a:ea typeface="Nunito Medium"/>
                <a:cs typeface="Nunito Medium"/>
                <a:sym typeface="Nunito Medium"/>
              </a:rPr>
              <a:t>Vector source files </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.SVG, .EPS, .PDF, .AI</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6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We always recommend asking clients for a layered PSD of the ad mockup for quick changes and adjustments. </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6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rgbClr val="09EFD3"/>
                </a:solidFill>
                <a:latin typeface="Nunito Medium"/>
                <a:ea typeface="Nunito Medium"/>
                <a:cs typeface="Nunito Medium"/>
                <a:sym typeface="Nunito Medium"/>
              </a:rPr>
              <a:t>Font files</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 .TTF, .OTF </a:t>
            </a:r>
            <a:endParaRPr i="0" sz="1600" u="none" cap="none" strike="noStrike">
              <a:solidFill>
                <a:schemeClr val="lt1"/>
              </a:solidFill>
              <a:latin typeface="Nunito Medium"/>
              <a:ea typeface="Nunito Medium"/>
              <a:cs typeface="Nunito Medium"/>
              <a:sym typeface="Nunito Medium"/>
            </a:endParaRPr>
          </a:p>
        </p:txBody>
      </p:sp>
      <p:sp>
        <p:nvSpPr>
          <p:cNvPr id="104" name="Google Shape;104;p3"/>
          <p:cNvSpPr/>
          <p:nvPr/>
        </p:nvSpPr>
        <p:spPr>
          <a:xfrm>
            <a:off x="3388200" y="1260500"/>
            <a:ext cx="2784000" cy="5117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0" lang="en-US" sz="1867" u="none" cap="none" strike="noStrike">
                <a:solidFill>
                  <a:srgbClr val="FF0E6C"/>
                </a:solidFill>
                <a:latin typeface="Nunito Medium"/>
                <a:ea typeface="Nunito Medium"/>
                <a:cs typeface="Nunito Medium"/>
                <a:sym typeface="Nunito Medium"/>
              </a:rPr>
              <a:t>VIDEO</a:t>
            </a:r>
            <a:endParaRPr>
              <a:latin typeface="Nunito Medium"/>
              <a:ea typeface="Nunito Medium"/>
              <a:cs typeface="Nunito Medium"/>
              <a:sym typeface="Nunito Medium"/>
            </a:endParaRPr>
          </a:p>
          <a:p>
            <a:pPr indent="0" lvl="0" marL="0" marR="0" rtl="0" algn="l">
              <a:spcBef>
                <a:spcPts val="0"/>
              </a:spcBef>
              <a:spcAft>
                <a:spcPts val="0"/>
              </a:spcAft>
              <a:buNone/>
            </a:pPr>
            <a:r>
              <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rgbClr val="09EFD3"/>
                </a:solidFill>
                <a:latin typeface="Nunito Medium"/>
                <a:ea typeface="Nunito Medium"/>
                <a:cs typeface="Nunito Medium"/>
                <a:sym typeface="Nunito Medium"/>
              </a:rPr>
              <a:t>Formats</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.MP4, .MOV, .OGG, .FLV, .AVI, .OGV .WEBM,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6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rgbClr val="09EFD3"/>
                </a:solidFill>
                <a:latin typeface="Nunito Medium"/>
                <a:ea typeface="Nunito Medium"/>
                <a:cs typeface="Nunito Medium"/>
                <a:sym typeface="Nunito Medium"/>
              </a:rPr>
              <a:t>Resolution</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While you can use any width/height in your ads, we recommend an aspect ratio of 16:9 for optimal video quality. </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6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rgbClr val="09EFD3"/>
                </a:solidFill>
                <a:latin typeface="Nunito Medium"/>
                <a:ea typeface="Nunito Medium"/>
                <a:cs typeface="Nunito Medium"/>
                <a:sym typeface="Nunito Medium"/>
              </a:rPr>
              <a:t>Size</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Up to 4MB</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(charge occurs after 3MB.)</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6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rgbClr val="09EFD3"/>
                </a:solidFill>
                <a:latin typeface="Nunito Medium"/>
                <a:ea typeface="Nunito Medium"/>
                <a:cs typeface="Nunito Medium"/>
                <a:sym typeface="Nunito Medium"/>
              </a:rPr>
              <a:t>Duration</a:t>
            </a:r>
            <a:r>
              <a:rPr i="0" lang="en-US" sz="1600" u="none" cap="none" strike="noStrike">
                <a:solidFill>
                  <a:schemeClr val="lt1"/>
                </a:solidFill>
                <a:latin typeface="Nunito Medium"/>
                <a:ea typeface="Nunito Medium"/>
                <a:cs typeface="Nunito Medium"/>
                <a:sym typeface="Nunito Medium"/>
              </a:rPr>
              <a:t> </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Varies, but we recommend 30 seconds or less.</a:t>
            </a:r>
            <a:endParaRPr i="0" sz="1600" u="none" cap="none" strike="noStrike">
              <a:solidFill>
                <a:schemeClr val="lt1"/>
              </a:solidFill>
              <a:latin typeface="Nunito Medium"/>
              <a:ea typeface="Nunito Medium"/>
              <a:cs typeface="Nunito Medium"/>
              <a:sym typeface="Nunito Medium"/>
            </a:endParaRPr>
          </a:p>
        </p:txBody>
      </p:sp>
      <p:sp>
        <p:nvSpPr>
          <p:cNvPr id="105" name="Google Shape;105;p3"/>
          <p:cNvSpPr/>
          <p:nvPr/>
        </p:nvSpPr>
        <p:spPr>
          <a:xfrm>
            <a:off x="6518625" y="1368375"/>
            <a:ext cx="2585700" cy="3445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0" lang="en-US" sz="1867" u="none" cap="none" strike="noStrike">
                <a:solidFill>
                  <a:srgbClr val="FF0E6C"/>
                </a:solidFill>
                <a:latin typeface="Nunito Medium"/>
                <a:ea typeface="Nunito Medium"/>
                <a:cs typeface="Nunito Medium"/>
                <a:sym typeface="Nunito Medium"/>
              </a:rPr>
              <a:t>AUDIO</a:t>
            </a:r>
            <a:endParaRPr>
              <a:latin typeface="Nunito Medium"/>
              <a:ea typeface="Nunito Medium"/>
              <a:cs typeface="Nunito Medium"/>
              <a:sym typeface="Nunito Medium"/>
            </a:endParaRPr>
          </a:p>
          <a:p>
            <a:pPr indent="0" lvl="0" marL="0" marR="0" rtl="0" algn="l">
              <a:spcBef>
                <a:spcPts val="0"/>
              </a:spcBef>
              <a:spcAft>
                <a:spcPts val="0"/>
              </a:spcAft>
              <a:buNone/>
            </a:pPr>
            <a:r>
              <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rgbClr val="09EFD3"/>
                </a:solidFill>
                <a:latin typeface="Nunito Medium"/>
                <a:ea typeface="Nunito Medium"/>
                <a:cs typeface="Nunito Medium"/>
                <a:sym typeface="Nunito Medium"/>
              </a:rPr>
              <a:t>Formats</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.MP3 or .MP4.</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 </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rgbClr val="09EFD3"/>
                </a:solidFill>
                <a:latin typeface="Nunito Medium"/>
                <a:ea typeface="Nunito Medium"/>
                <a:cs typeface="Nunito Medium"/>
                <a:sym typeface="Nunito Medium"/>
              </a:rPr>
              <a:t>Notes</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Audio players must be user-initiated (default state is muted.)</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6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A custom audio player icon can be uploaded if a transparent .PNG is provided.</a:t>
            </a:r>
            <a:endParaRPr i="0" sz="1600" u="none" cap="none" strike="noStrike">
              <a:solidFill>
                <a:schemeClr val="lt1"/>
              </a:solidFill>
              <a:latin typeface="Nunito Medium"/>
              <a:ea typeface="Nunito Medium"/>
              <a:cs typeface="Nunito Medium"/>
              <a:sym typeface="Nunito Medium"/>
            </a:endParaRPr>
          </a:p>
        </p:txBody>
      </p:sp>
      <p:sp>
        <p:nvSpPr>
          <p:cNvPr id="106" name="Google Shape;106;p3"/>
          <p:cNvSpPr/>
          <p:nvPr/>
        </p:nvSpPr>
        <p:spPr>
          <a:xfrm>
            <a:off x="9369934" y="1412888"/>
            <a:ext cx="2212500" cy="1734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0" lang="en-US" sz="1867" u="none" cap="none" strike="noStrike">
                <a:solidFill>
                  <a:srgbClr val="FF0E6C"/>
                </a:solidFill>
                <a:latin typeface="Nunito Medium"/>
                <a:ea typeface="Nunito Medium"/>
                <a:cs typeface="Nunito Medium"/>
                <a:sym typeface="Nunito Medium"/>
              </a:rPr>
              <a:t>LOGOS</a:t>
            </a:r>
            <a:endParaRPr>
              <a:latin typeface="Nunito Medium"/>
              <a:ea typeface="Nunito Medium"/>
              <a:cs typeface="Nunito Medium"/>
              <a:sym typeface="Nunito Medium"/>
            </a:endParaRPr>
          </a:p>
          <a:p>
            <a:pPr indent="0" lvl="0" marL="0" marR="0" rtl="0" algn="l">
              <a:spcBef>
                <a:spcPts val="0"/>
              </a:spcBef>
              <a:spcAft>
                <a:spcPts val="0"/>
              </a:spcAft>
              <a:buNone/>
            </a:pPr>
            <a:r>
              <a:rPr i="0" lang="en-US" sz="1867" u="none" cap="none" strike="noStrike">
                <a:solidFill>
                  <a:schemeClr val="lt1"/>
                </a:solidFill>
                <a:latin typeface="Nunito Medium"/>
                <a:ea typeface="Nunito Medium"/>
                <a:cs typeface="Nunito Medium"/>
                <a:sym typeface="Nunito Medium"/>
              </a:rPr>
              <a:t> </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rgbClr val="09EFD3"/>
                </a:solidFill>
                <a:latin typeface="Nunito Medium"/>
                <a:ea typeface="Nunito Medium"/>
                <a:cs typeface="Nunito Medium"/>
                <a:sym typeface="Nunito Medium"/>
              </a:rPr>
              <a:t>Formats</a:t>
            </a:r>
            <a:endParaRPr>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.PNG, .SVG, .EPS</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6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600" u="none" cap="none" strike="noStrike">
                <a:solidFill>
                  <a:schemeClr val="lt1"/>
                </a:solidFill>
                <a:latin typeface="Nunito Medium"/>
                <a:ea typeface="Nunito Medium"/>
                <a:cs typeface="Nunito Medium"/>
                <a:sym typeface="Nunito Medium"/>
              </a:rPr>
              <a:t>Transparent background preferred.</a:t>
            </a:r>
            <a:endParaRPr i="0" sz="1600" u="none" cap="none" strike="noStrike">
              <a:solidFill>
                <a:schemeClr val="lt1"/>
              </a:solidFill>
              <a:latin typeface="Nunito Medium"/>
              <a:ea typeface="Nunito Medium"/>
              <a:cs typeface="Nunito Medium"/>
              <a:sym typeface="Nunito Medium"/>
            </a:endParaRPr>
          </a:p>
        </p:txBody>
      </p:sp>
      <p:pic>
        <p:nvPicPr>
          <p:cNvPr id="107" name="Google Shape;107;p3"/>
          <p:cNvPicPr preferRelativeResize="0"/>
          <p:nvPr/>
        </p:nvPicPr>
        <p:blipFill>
          <a:blip r:embed="rId3">
            <a:alphaModFix/>
          </a:blip>
          <a:stretch>
            <a:fillRect/>
          </a:stretch>
        </p:blipFill>
        <p:spPr>
          <a:xfrm rot="-6519210">
            <a:off x="3953699" y="3057209"/>
            <a:ext cx="10151326" cy="101513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343" name="Shape 343"/>
        <p:cNvGrpSpPr/>
        <p:nvPr/>
      </p:nvGrpSpPr>
      <p:grpSpPr>
        <a:xfrm>
          <a:off x="0" y="0"/>
          <a:ext cx="0" cy="0"/>
          <a:chOff x="0" y="0"/>
          <a:chExt cx="0" cy="0"/>
        </a:xfrm>
      </p:grpSpPr>
      <p:sp>
        <p:nvSpPr>
          <p:cNvPr id="344" name="Google Shape;344;p30"/>
          <p:cNvSpPr/>
          <p:nvPr/>
        </p:nvSpPr>
        <p:spPr>
          <a:xfrm>
            <a:off x="588762" y="1332738"/>
            <a:ext cx="82128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OUTSTREAM VIDEO SPECS</a:t>
            </a:r>
            <a:endParaRPr b="1">
              <a:latin typeface="Nunito"/>
              <a:ea typeface="Nunito"/>
              <a:cs typeface="Nunito"/>
              <a:sym typeface="Nunito"/>
            </a:endParaRPr>
          </a:p>
        </p:txBody>
      </p:sp>
      <p:sp>
        <p:nvSpPr>
          <p:cNvPr id="345" name="Google Shape;345;p30"/>
          <p:cNvSpPr txBox="1"/>
          <p:nvPr/>
        </p:nvSpPr>
        <p:spPr>
          <a:xfrm>
            <a:off x="512561" y="2200642"/>
            <a:ext cx="2746500" cy="3324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p:txBody>
      </p:sp>
      <p:sp>
        <p:nvSpPr>
          <p:cNvPr id="346" name="Google Shape;346;p30"/>
          <p:cNvSpPr txBox="1"/>
          <p:nvPr/>
        </p:nvSpPr>
        <p:spPr>
          <a:xfrm>
            <a:off x="2914038" y="2200650"/>
            <a:ext cx="6936600" cy="3324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 depending on site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a:t>
            </a:r>
            <a:endParaRPr>
              <a:latin typeface="Nunito Medium"/>
              <a:ea typeface="Nunito Medium"/>
              <a:cs typeface="Nunito Medium"/>
              <a:sym typeface="Nunito Medium"/>
            </a:endParaRPr>
          </a:p>
        </p:txBody>
      </p:sp>
      <p:pic>
        <p:nvPicPr>
          <p:cNvPr id="347" name="Google Shape;347;p30"/>
          <p:cNvPicPr preferRelativeResize="0"/>
          <p:nvPr/>
        </p:nvPicPr>
        <p:blipFill>
          <a:blip r:embed="rId3">
            <a:alphaModFix/>
          </a:blip>
          <a:stretch>
            <a:fillRect/>
          </a:stretch>
        </p:blipFill>
        <p:spPr>
          <a:xfrm rot="-5400000">
            <a:off x="8687251" y="4543425"/>
            <a:ext cx="4953001" cy="4953001"/>
          </a:xfrm>
          <a:prstGeom prst="rect">
            <a:avLst/>
          </a:prstGeom>
          <a:noFill/>
          <a:ln>
            <a:noFill/>
          </a:ln>
        </p:spPr>
      </p:pic>
      <p:pic>
        <p:nvPicPr>
          <p:cNvPr id="348" name="Google Shape;348;p30"/>
          <p:cNvPicPr preferRelativeResize="0"/>
          <p:nvPr/>
        </p:nvPicPr>
        <p:blipFill>
          <a:blip r:embed="rId3">
            <a:alphaModFix/>
          </a:blip>
          <a:stretch>
            <a:fillRect/>
          </a:stretch>
        </p:blipFill>
        <p:spPr>
          <a:xfrm rot="-3169397">
            <a:off x="7783467" y="-2618710"/>
            <a:ext cx="4336943" cy="433694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353" name="Shape 353"/>
        <p:cNvGrpSpPr/>
        <p:nvPr/>
      </p:nvGrpSpPr>
      <p:grpSpPr>
        <a:xfrm>
          <a:off x="0" y="0"/>
          <a:ext cx="0" cy="0"/>
          <a:chOff x="0" y="0"/>
          <a:chExt cx="0" cy="0"/>
        </a:xfrm>
      </p:grpSpPr>
      <p:sp>
        <p:nvSpPr>
          <p:cNvPr id="354" name="Google Shape;354;p31"/>
          <p:cNvSpPr/>
          <p:nvPr/>
        </p:nvSpPr>
        <p:spPr>
          <a:xfrm>
            <a:off x="567899" y="1694775"/>
            <a:ext cx="39870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PUSHDOWN</a:t>
            </a:r>
            <a:r>
              <a:rPr b="1" lang="en-US" sz="4800">
                <a:solidFill>
                  <a:srgbClr val="352F6B"/>
                </a:solidFill>
                <a:latin typeface="Nunito"/>
                <a:ea typeface="Nunito"/>
                <a:cs typeface="Nunito"/>
                <a:sym typeface="Nunito"/>
              </a:rPr>
              <a:t> </a:t>
            </a:r>
            <a:endParaRPr b="1">
              <a:latin typeface="Nunito"/>
              <a:ea typeface="Nunito"/>
              <a:cs typeface="Nunito"/>
              <a:sym typeface="Nunito"/>
            </a:endParaRPr>
          </a:p>
        </p:txBody>
      </p:sp>
      <p:sp>
        <p:nvSpPr>
          <p:cNvPr id="355" name="Google Shape;355;p31"/>
          <p:cNvSpPr/>
          <p:nvPr/>
        </p:nvSpPr>
        <p:spPr>
          <a:xfrm>
            <a:off x="567900" y="2453900"/>
            <a:ext cx="4630500" cy="270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a:t>
            </a:r>
            <a:r>
              <a:rPr lang="en-US" sz="1800">
                <a:solidFill>
                  <a:schemeClr val="lt1"/>
                </a:solidFill>
                <a:latin typeface="Nunito Medium"/>
                <a:ea typeface="Nunito Medium"/>
                <a:cs typeface="Nunito Medium"/>
                <a:sym typeface="Nunito Medium"/>
              </a:rPr>
              <a:t> Pushdown Ad format will load as a teaser and on click, hover, timed or in view, it pushes down the page content to reveal a large ad (per site specs).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Summer Movie Nights Pushdown</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Learn how to build your own scroller reveal unit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lang="en-US" sz="1800">
                <a:solidFill>
                  <a:schemeClr val="lt1"/>
                </a:solidFill>
                <a:latin typeface="Nunito Medium"/>
                <a:ea typeface="Nunito Medium"/>
                <a:cs typeface="Nunito Medium"/>
                <a:sym typeface="Nunito Medium"/>
              </a:rPr>
              <a:t>  </a:t>
            </a:r>
            <a:endParaRPr sz="1800">
              <a:solidFill>
                <a:schemeClr val="lt1"/>
              </a:solidFill>
              <a:latin typeface="Nunito Medium"/>
              <a:ea typeface="Nunito Medium"/>
              <a:cs typeface="Nunito Medium"/>
              <a:sym typeface="Nunito Medium"/>
            </a:endParaRPr>
          </a:p>
        </p:txBody>
      </p:sp>
      <p:pic>
        <p:nvPicPr>
          <p:cNvPr id="356" name="Google Shape;356;p31"/>
          <p:cNvPicPr preferRelativeResize="0"/>
          <p:nvPr/>
        </p:nvPicPr>
        <p:blipFill rotWithShape="1">
          <a:blip r:embed="rId5">
            <a:alphaModFix/>
          </a:blip>
          <a:srcRect b="0" l="0" r="0" t="0"/>
          <a:stretch/>
        </p:blipFill>
        <p:spPr>
          <a:xfrm>
            <a:off x="5878358" y="3382531"/>
            <a:ext cx="5418666" cy="2709333"/>
          </a:xfrm>
          <a:prstGeom prst="rect">
            <a:avLst/>
          </a:prstGeom>
          <a:noFill/>
          <a:ln>
            <a:noFill/>
          </a:ln>
        </p:spPr>
      </p:pic>
      <p:pic>
        <p:nvPicPr>
          <p:cNvPr id="357" name="Google Shape;357;p31"/>
          <p:cNvPicPr preferRelativeResize="0"/>
          <p:nvPr/>
        </p:nvPicPr>
        <p:blipFill>
          <a:blip r:embed="rId6">
            <a:alphaModFix/>
          </a:blip>
          <a:stretch>
            <a:fillRect/>
          </a:stretch>
        </p:blipFill>
        <p:spPr>
          <a:xfrm>
            <a:off x="5551271" y="759076"/>
            <a:ext cx="6072832" cy="21557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362" name="Shape 362"/>
        <p:cNvGrpSpPr/>
        <p:nvPr/>
      </p:nvGrpSpPr>
      <p:grpSpPr>
        <a:xfrm>
          <a:off x="0" y="0"/>
          <a:ext cx="0" cy="0"/>
          <a:chOff x="0" y="0"/>
          <a:chExt cx="0" cy="0"/>
        </a:xfrm>
      </p:grpSpPr>
      <p:sp>
        <p:nvSpPr>
          <p:cNvPr id="363" name="Google Shape;363;p32"/>
          <p:cNvSpPr/>
          <p:nvPr/>
        </p:nvSpPr>
        <p:spPr>
          <a:xfrm>
            <a:off x="581179" y="559787"/>
            <a:ext cx="85449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PUSHDOWN SPECS</a:t>
            </a:r>
            <a:endParaRPr b="1">
              <a:latin typeface="Nunito"/>
              <a:ea typeface="Nunito"/>
              <a:cs typeface="Nunito"/>
              <a:sym typeface="Nunito"/>
            </a:endParaRPr>
          </a:p>
        </p:txBody>
      </p:sp>
      <p:sp>
        <p:nvSpPr>
          <p:cNvPr id="364" name="Google Shape;364;p32"/>
          <p:cNvSpPr txBox="1"/>
          <p:nvPr/>
        </p:nvSpPr>
        <p:spPr>
          <a:xfrm>
            <a:off x="530379" y="1249510"/>
            <a:ext cx="2222400" cy="504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Expanded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 Initiation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 Direction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Expand/Close Initiation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p:txBody>
      </p:sp>
      <p:sp>
        <p:nvSpPr>
          <p:cNvPr id="365" name="Google Shape;365;p32"/>
          <p:cNvSpPr txBox="1"/>
          <p:nvPr/>
        </p:nvSpPr>
        <p:spPr>
          <a:xfrm>
            <a:off x="2867113" y="1249513"/>
            <a:ext cx="7880100" cy="526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a:t>
            </a:r>
            <a:r>
              <a:rPr lang="en-US" sz="1400">
                <a:solidFill>
                  <a:schemeClr val="lt1"/>
                </a:solidFill>
                <a:latin typeface="Nunito Medium"/>
                <a:ea typeface="Nunito Medium"/>
                <a:cs typeface="Nunito Medium"/>
                <a:sym typeface="Nunito Medium"/>
              </a:rPr>
              <a:t>V</a:t>
            </a:r>
            <a:r>
              <a:rPr lang="en-US" sz="1400">
                <a:solidFill>
                  <a:schemeClr val="lt1"/>
                </a:solidFill>
                <a:latin typeface="Nunito Medium"/>
                <a:ea typeface="Nunito Medium"/>
                <a:cs typeface="Nunito Medium"/>
                <a:sym typeface="Nunito Medium"/>
              </a:rPr>
              <a:t>aries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Varies by </a:t>
            </a:r>
            <a:r>
              <a:rPr lang="en-US">
                <a:solidFill>
                  <a:schemeClr val="lt1"/>
                </a:solidFill>
                <a:latin typeface="Nunito Medium"/>
                <a:ea typeface="Nunito Medium"/>
                <a:cs typeface="Nunito Medium"/>
                <a:sym typeface="Nunito Medium"/>
              </a:rPr>
              <a:t>S</a:t>
            </a:r>
            <a:r>
              <a:rPr lang="en-US" sz="1400">
                <a:solidFill>
                  <a:schemeClr val="lt1"/>
                </a:solidFill>
                <a:latin typeface="Nunito Medium"/>
                <a:ea typeface="Nunito Medium"/>
                <a:cs typeface="Nunito Medium"/>
                <a:sym typeface="Nunito Medium"/>
              </a:rPr>
              <a:t>ite and </a:t>
            </a:r>
            <a:r>
              <a:rPr lang="en-US">
                <a:solidFill>
                  <a:schemeClr val="lt1"/>
                </a:solidFill>
                <a:latin typeface="Nunito Medium"/>
                <a:ea typeface="Nunito Medium"/>
                <a:cs typeface="Nunito Medium"/>
                <a:sym typeface="Nunito Medium"/>
              </a:rPr>
              <a:t>D</a:t>
            </a:r>
            <a:r>
              <a:rPr lang="en-US" sz="1400">
                <a:solidFill>
                  <a:schemeClr val="lt1"/>
                </a:solidFill>
                <a:latin typeface="Nunito Medium"/>
                <a:ea typeface="Nunito Medium"/>
                <a:cs typeface="Nunito Medium"/>
                <a:sym typeface="Nunito Medium"/>
              </a:rPr>
              <a:t>evice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On Click, On Hover, On Scroll, Timed, In View, Mobile Swipe, Mobile Shake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Up, Down, Left, Right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On Click, On Hover, On Scroll, Timed, In View, Mobile Swipe, Mobile Shake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a:t>
            </a:r>
            <a:r>
              <a:rPr lang="en-US">
                <a:solidFill>
                  <a:schemeClr val="lt1"/>
                </a:solidFill>
                <a:latin typeface="Nunito Medium"/>
                <a:ea typeface="Nunito Medium"/>
                <a:cs typeface="Nunito Medium"/>
                <a:sym typeface="Nunito Medium"/>
              </a:rPr>
              <a:t>S</a:t>
            </a:r>
            <a:r>
              <a:rPr lang="en-US" sz="1400">
                <a:solidFill>
                  <a:schemeClr val="lt1"/>
                </a:solidFill>
                <a:latin typeface="Nunito Medium"/>
                <a:ea typeface="Nunito Medium"/>
                <a:cs typeface="Nunito Medium"/>
                <a:sym typeface="Nunito Medium"/>
              </a:rPr>
              <a:t>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Transparent PNGs for layers, and a PNG or JPG file sized to dimensions for</a:t>
            </a:r>
            <a:r>
              <a:rPr lang="en-US" sz="1400">
                <a:solidFill>
                  <a:schemeClr val="lt1"/>
                </a:solidFill>
                <a:latin typeface="Nunito Medium"/>
                <a:ea typeface="Nunito Medium"/>
                <a:cs typeface="Nunito Medium"/>
                <a:sym typeface="Nunito Medium"/>
              </a:rPr>
              <a:t> initial screen and subsequent expanded state - Example: 970x90,  970x415</a:t>
            </a:r>
            <a:endParaRPr>
              <a:latin typeface="Nunito Medium"/>
              <a:ea typeface="Nunito Medium"/>
              <a:cs typeface="Nunito Medium"/>
              <a:sym typeface="Nunito Medium"/>
            </a:endParaRPr>
          </a:p>
        </p:txBody>
      </p:sp>
      <p:pic>
        <p:nvPicPr>
          <p:cNvPr id="366" name="Google Shape;366;p32"/>
          <p:cNvPicPr preferRelativeResize="0"/>
          <p:nvPr/>
        </p:nvPicPr>
        <p:blipFill>
          <a:blip r:embed="rId3">
            <a:alphaModFix/>
          </a:blip>
          <a:stretch>
            <a:fillRect/>
          </a:stretch>
        </p:blipFill>
        <p:spPr>
          <a:xfrm>
            <a:off x="9201150" y="-66675"/>
            <a:ext cx="5238748" cy="52387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371" name="Shape 371"/>
        <p:cNvGrpSpPr/>
        <p:nvPr/>
      </p:nvGrpSpPr>
      <p:grpSpPr>
        <a:xfrm>
          <a:off x="0" y="0"/>
          <a:ext cx="0" cy="0"/>
          <a:chOff x="0" y="0"/>
          <a:chExt cx="0" cy="0"/>
        </a:xfrm>
      </p:grpSpPr>
      <p:sp>
        <p:nvSpPr>
          <p:cNvPr id="372" name="Google Shape;372;p33"/>
          <p:cNvSpPr/>
          <p:nvPr/>
        </p:nvSpPr>
        <p:spPr>
          <a:xfrm>
            <a:off x="608537" y="1798388"/>
            <a:ext cx="53622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STICKY SIDEBAR</a:t>
            </a:r>
            <a:endParaRPr b="1">
              <a:latin typeface="Nunito"/>
              <a:ea typeface="Nunito"/>
              <a:cs typeface="Nunito"/>
              <a:sym typeface="Nunito"/>
            </a:endParaRPr>
          </a:p>
        </p:txBody>
      </p:sp>
      <p:sp>
        <p:nvSpPr>
          <p:cNvPr id="373" name="Google Shape;373;p33"/>
          <p:cNvSpPr/>
          <p:nvPr/>
        </p:nvSpPr>
        <p:spPr>
          <a:xfrm>
            <a:off x="608538" y="2485313"/>
            <a:ext cx="5492700" cy="2574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Sticky Sidebar ad format slides into view on the left or right side of the page and will follow the user as they scroll. This is an effective way to get eyes on your creative. Can support multiple screens for expandable functionality.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Summer Reading Expanding Sticky Sidebar</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Learn how to build your own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lang="en-US" sz="1800">
                <a:solidFill>
                  <a:schemeClr val="lt1"/>
                </a:solidFill>
                <a:latin typeface="Nunito Medium"/>
                <a:ea typeface="Nunito Medium"/>
                <a:cs typeface="Nunito Medium"/>
                <a:sym typeface="Nunito Medium"/>
              </a:rPr>
              <a:t>. </a:t>
            </a:r>
            <a:endParaRPr sz="1800">
              <a:solidFill>
                <a:schemeClr val="lt1"/>
              </a:solidFill>
              <a:latin typeface="Nunito Medium"/>
              <a:ea typeface="Nunito Medium"/>
              <a:cs typeface="Nunito Medium"/>
              <a:sym typeface="Nunito Medium"/>
            </a:endParaRPr>
          </a:p>
        </p:txBody>
      </p:sp>
      <p:pic>
        <p:nvPicPr>
          <p:cNvPr id="374" name="Google Shape;374;p33"/>
          <p:cNvPicPr preferRelativeResize="0"/>
          <p:nvPr/>
        </p:nvPicPr>
        <p:blipFill rotWithShape="1">
          <a:blip r:embed="rId5">
            <a:alphaModFix/>
          </a:blip>
          <a:srcRect b="0" l="0" r="0" t="0"/>
          <a:stretch/>
        </p:blipFill>
        <p:spPr>
          <a:xfrm>
            <a:off x="6012406" y="3981176"/>
            <a:ext cx="5418666" cy="2709333"/>
          </a:xfrm>
          <a:prstGeom prst="rect">
            <a:avLst/>
          </a:prstGeom>
          <a:noFill/>
          <a:ln>
            <a:noFill/>
          </a:ln>
        </p:spPr>
      </p:pic>
      <p:pic>
        <p:nvPicPr>
          <p:cNvPr id="375" name="Google Shape;375;p33"/>
          <p:cNvPicPr preferRelativeResize="0"/>
          <p:nvPr/>
        </p:nvPicPr>
        <p:blipFill>
          <a:blip r:embed="rId6">
            <a:alphaModFix/>
          </a:blip>
          <a:stretch>
            <a:fillRect/>
          </a:stretch>
        </p:blipFill>
        <p:spPr>
          <a:xfrm>
            <a:off x="7576412" y="167509"/>
            <a:ext cx="2737972" cy="355346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380" name="Shape 380"/>
        <p:cNvGrpSpPr/>
        <p:nvPr/>
      </p:nvGrpSpPr>
      <p:grpSpPr>
        <a:xfrm>
          <a:off x="0" y="0"/>
          <a:ext cx="0" cy="0"/>
          <a:chOff x="0" y="0"/>
          <a:chExt cx="0" cy="0"/>
        </a:xfrm>
      </p:grpSpPr>
      <p:sp>
        <p:nvSpPr>
          <p:cNvPr id="381" name="Google Shape;381;p34"/>
          <p:cNvSpPr/>
          <p:nvPr/>
        </p:nvSpPr>
        <p:spPr>
          <a:xfrm>
            <a:off x="612913" y="479025"/>
            <a:ext cx="72228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STICKY SIDEBAR SPECS</a:t>
            </a:r>
            <a:endParaRPr b="1">
              <a:latin typeface="Nunito"/>
              <a:ea typeface="Nunito"/>
              <a:cs typeface="Nunito"/>
              <a:sym typeface="Nunito"/>
            </a:endParaRPr>
          </a:p>
        </p:txBody>
      </p:sp>
      <p:sp>
        <p:nvSpPr>
          <p:cNvPr id="382" name="Google Shape;382;p34"/>
          <p:cNvSpPr txBox="1"/>
          <p:nvPr/>
        </p:nvSpPr>
        <p:spPr>
          <a:xfrm>
            <a:off x="508063" y="1314685"/>
            <a:ext cx="2606700" cy="504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Expanded Dimensions</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Expand Initiation</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Expand direction</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Expand/Close Initiation</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p:txBody>
      </p:sp>
      <p:sp>
        <p:nvSpPr>
          <p:cNvPr id="383" name="Google Shape;383;p34"/>
          <p:cNvSpPr txBox="1"/>
          <p:nvPr/>
        </p:nvSpPr>
        <p:spPr>
          <a:xfrm>
            <a:off x="2695625" y="1314675"/>
            <a:ext cx="7983300" cy="526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Varies by site and device</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None/>
            </a:pPr>
            <a:r>
              <a:rPr lang="en-US">
                <a:solidFill>
                  <a:schemeClr val="lt1"/>
                </a:solidFill>
                <a:latin typeface="Nunito Medium"/>
                <a:ea typeface="Nunito Medium"/>
                <a:cs typeface="Nunito Medium"/>
                <a:sym typeface="Nunito Medium"/>
              </a:rPr>
              <a:t>On Click, On Hover, On Scroll, Timed, In View, Mobile Swipe, Mobile Shake</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None/>
            </a:pPr>
            <a:r>
              <a:rPr lang="en-US">
                <a:solidFill>
                  <a:schemeClr val="lt1"/>
                </a:solidFill>
                <a:latin typeface="Nunito Medium"/>
                <a:ea typeface="Nunito Medium"/>
                <a:cs typeface="Nunito Medium"/>
                <a:sym typeface="Nunito Medium"/>
              </a:rPr>
              <a:t>Left or Right</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On Click, On Hover, On Scroll, Timed, In View, Mobile Swipe, Mobile Shake</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Transparent PNGs for layers, and a PNG or JPG file sized to dimensions of</a:t>
            </a:r>
            <a:r>
              <a:rPr lang="en-US" sz="1400">
                <a:solidFill>
                  <a:schemeClr val="lt1"/>
                </a:solidFill>
                <a:latin typeface="Nunito Medium"/>
                <a:ea typeface="Nunito Medium"/>
                <a:cs typeface="Nunito Medium"/>
                <a:sym typeface="Nunito Medium"/>
              </a:rPr>
              <a:t> initial screen and subsequent expanded state - Example: 970x90</a:t>
            </a:r>
            <a:r>
              <a:rPr lang="en-US" sz="1400">
                <a:solidFill>
                  <a:schemeClr val="lt1"/>
                </a:solidFill>
                <a:latin typeface="Nunito Medium"/>
                <a:ea typeface="Nunito Medium"/>
                <a:cs typeface="Nunito Medium"/>
                <a:sym typeface="Nunito Medium"/>
              </a:rPr>
              <a:t>, </a:t>
            </a:r>
            <a:r>
              <a:rPr lang="en-US" sz="1400">
                <a:solidFill>
                  <a:schemeClr val="lt1"/>
                </a:solidFill>
                <a:latin typeface="Nunito Medium"/>
                <a:ea typeface="Nunito Medium"/>
                <a:cs typeface="Nunito Medium"/>
                <a:sym typeface="Nunito Medium"/>
              </a:rPr>
              <a:t>970x415</a:t>
            </a:r>
            <a:endParaRPr>
              <a:latin typeface="Nunito Medium"/>
              <a:ea typeface="Nunito Medium"/>
              <a:cs typeface="Nunito Medium"/>
              <a:sym typeface="Nunito Medium"/>
            </a:endParaRPr>
          </a:p>
        </p:txBody>
      </p:sp>
      <p:pic>
        <p:nvPicPr>
          <p:cNvPr id="384" name="Google Shape;384;p34"/>
          <p:cNvPicPr preferRelativeResize="0"/>
          <p:nvPr/>
        </p:nvPicPr>
        <p:blipFill>
          <a:blip r:embed="rId3">
            <a:alphaModFix/>
          </a:blip>
          <a:stretch>
            <a:fillRect/>
          </a:stretch>
        </p:blipFill>
        <p:spPr>
          <a:xfrm rot="-3335298">
            <a:off x="9273622" y="-2661114"/>
            <a:ext cx="6236261" cy="623626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388" name="Shape 388"/>
        <p:cNvGrpSpPr/>
        <p:nvPr/>
      </p:nvGrpSpPr>
      <p:grpSpPr>
        <a:xfrm>
          <a:off x="0" y="0"/>
          <a:ext cx="0" cy="0"/>
          <a:chOff x="0" y="0"/>
          <a:chExt cx="0" cy="0"/>
        </a:xfrm>
      </p:grpSpPr>
      <p:sp>
        <p:nvSpPr>
          <p:cNvPr id="389" name="Google Shape;389;p35"/>
          <p:cNvSpPr/>
          <p:nvPr/>
        </p:nvSpPr>
        <p:spPr>
          <a:xfrm>
            <a:off x="568124" y="936525"/>
            <a:ext cx="46428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STICKY VIDEO</a:t>
            </a:r>
            <a:endParaRPr b="1">
              <a:latin typeface="Nunito"/>
              <a:ea typeface="Nunito"/>
              <a:cs typeface="Nunito"/>
              <a:sym typeface="Nunito"/>
            </a:endParaRPr>
          </a:p>
        </p:txBody>
      </p:sp>
      <p:sp>
        <p:nvSpPr>
          <p:cNvPr id="390" name="Google Shape;390;p35"/>
          <p:cNvSpPr/>
          <p:nvPr/>
        </p:nvSpPr>
        <p:spPr>
          <a:xfrm>
            <a:off x="568125" y="1761050"/>
            <a:ext cx="5608800" cy="456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Any video ad units that integrate custom hosted video can be made sticky. Sticky video functionality is a great way to boost view-through rates.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When a user scrolls past a video ad made sticky, and the unit moves out of the viewable area of the screen, the video automatically pops out and anchors to a specified location on screen.</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video loads between articles initially. Just scroll past the in-feed video and you'll see the video pop up in the lower right-hand corner of the screen.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ABC Outstream w/ Sticky Video</a:t>
            </a:r>
            <a:endParaRPr sz="18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t/>
            </a:r>
            <a:endParaRPr sz="18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sz="1800">
                <a:solidFill>
                  <a:schemeClr val="lt1"/>
                </a:solidFill>
                <a:latin typeface="Nunito Medium"/>
                <a:ea typeface="Nunito Medium"/>
                <a:cs typeface="Nunito Medium"/>
                <a:sym typeface="Nunito Medium"/>
              </a:rPr>
              <a:t>Learn how to build your own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lang="en-US" sz="1800">
                <a:solidFill>
                  <a:schemeClr val="lt1"/>
                </a:solidFill>
                <a:latin typeface="Nunito Medium"/>
                <a:ea typeface="Nunito Medium"/>
                <a:cs typeface="Nunito Medium"/>
                <a:sym typeface="Nunito Medium"/>
              </a:rPr>
              <a:t>.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67">
              <a:solidFill>
                <a:srgbClr val="3F3F3F"/>
              </a:solidFill>
              <a:latin typeface="Roboto Light"/>
              <a:ea typeface="Roboto Light"/>
              <a:cs typeface="Roboto Light"/>
              <a:sym typeface="Roboto Light"/>
            </a:endParaRPr>
          </a:p>
        </p:txBody>
      </p:sp>
      <p:pic>
        <p:nvPicPr>
          <p:cNvPr id="391" name="Google Shape;391;p35"/>
          <p:cNvPicPr preferRelativeResize="0"/>
          <p:nvPr/>
        </p:nvPicPr>
        <p:blipFill rotWithShape="1">
          <a:blip r:embed="rId5">
            <a:alphaModFix/>
          </a:blip>
          <a:srcRect b="0" l="0" r="0" t="0"/>
          <a:stretch/>
        </p:blipFill>
        <p:spPr>
          <a:xfrm>
            <a:off x="6281408" y="626519"/>
            <a:ext cx="5418666" cy="2709333"/>
          </a:xfrm>
          <a:prstGeom prst="rect">
            <a:avLst/>
          </a:prstGeom>
          <a:noFill/>
          <a:ln>
            <a:noFill/>
          </a:ln>
        </p:spPr>
      </p:pic>
      <p:pic>
        <p:nvPicPr>
          <p:cNvPr id="392" name="Google Shape;392;p35"/>
          <p:cNvPicPr preferRelativeResize="0"/>
          <p:nvPr/>
        </p:nvPicPr>
        <p:blipFill>
          <a:blip r:embed="rId6">
            <a:alphaModFix/>
          </a:blip>
          <a:stretch>
            <a:fillRect/>
          </a:stretch>
        </p:blipFill>
        <p:spPr>
          <a:xfrm>
            <a:off x="7182025" y="3766725"/>
            <a:ext cx="3911176" cy="2154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396" name="Shape 396"/>
        <p:cNvGrpSpPr/>
        <p:nvPr/>
      </p:nvGrpSpPr>
      <p:grpSpPr>
        <a:xfrm>
          <a:off x="0" y="0"/>
          <a:ext cx="0" cy="0"/>
          <a:chOff x="0" y="0"/>
          <a:chExt cx="0" cy="0"/>
        </a:xfrm>
      </p:grpSpPr>
      <p:sp>
        <p:nvSpPr>
          <p:cNvPr id="397" name="Google Shape;397;p36"/>
          <p:cNvSpPr/>
          <p:nvPr/>
        </p:nvSpPr>
        <p:spPr>
          <a:xfrm>
            <a:off x="597263" y="1192081"/>
            <a:ext cx="74994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STICKY VIDEO SPECS</a:t>
            </a:r>
            <a:endParaRPr b="1">
              <a:latin typeface="Nunito"/>
              <a:ea typeface="Nunito"/>
              <a:cs typeface="Nunito"/>
              <a:sym typeface="Nunito"/>
            </a:endParaRPr>
          </a:p>
        </p:txBody>
      </p:sp>
      <p:sp>
        <p:nvSpPr>
          <p:cNvPr id="398" name="Google Shape;398;p36"/>
          <p:cNvSpPr txBox="1"/>
          <p:nvPr/>
        </p:nvSpPr>
        <p:spPr>
          <a:xfrm>
            <a:off x="508363" y="2128373"/>
            <a:ext cx="2606700" cy="3324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p:txBody>
      </p:sp>
      <p:sp>
        <p:nvSpPr>
          <p:cNvPr id="399" name="Google Shape;399;p36"/>
          <p:cNvSpPr txBox="1"/>
          <p:nvPr/>
        </p:nvSpPr>
        <p:spPr>
          <a:xfrm>
            <a:off x="2886426" y="2125625"/>
            <a:ext cx="6816000" cy="354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file and images for additional content - PNG or JPG file for initial screen and subsequent expanded state - Example: 970x90,  970x415</a:t>
            </a:r>
            <a:endParaRPr>
              <a:latin typeface="Nunito Medium"/>
              <a:ea typeface="Nunito Medium"/>
              <a:cs typeface="Nunito Medium"/>
              <a:sym typeface="Nunito Medium"/>
            </a:endParaRPr>
          </a:p>
        </p:txBody>
      </p:sp>
      <p:pic>
        <p:nvPicPr>
          <p:cNvPr id="400" name="Google Shape;400;p36"/>
          <p:cNvPicPr preferRelativeResize="0"/>
          <p:nvPr/>
        </p:nvPicPr>
        <p:blipFill>
          <a:blip r:embed="rId3">
            <a:alphaModFix/>
          </a:blip>
          <a:stretch>
            <a:fillRect/>
          </a:stretch>
        </p:blipFill>
        <p:spPr>
          <a:xfrm rot="-7259403">
            <a:off x="7872624" y="-2886072"/>
            <a:ext cx="5033746" cy="503374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404" name="Shape 404"/>
        <p:cNvGrpSpPr/>
        <p:nvPr/>
      </p:nvGrpSpPr>
      <p:grpSpPr>
        <a:xfrm>
          <a:off x="0" y="0"/>
          <a:ext cx="0" cy="0"/>
          <a:chOff x="0" y="0"/>
          <a:chExt cx="0" cy="0"/>
        </a:xfrm>
      </p:grpSpPr>
      <p:sp>
        <p:nvSpPr>
          <p:cNvPr id="405" name="Google Shape;405;p37"/>
          <p:cNvSpPr/>
          <p:nvPr/>
        </p:nvSpPr>
        <p:spPr>
          <a:xfrm>
            <a:off x="597103" y="748425"/>
            <a:ext cx="37473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TAKEOVER</a:t>
            </a:r>
            <a:endParaRPr b="1">
              <a:latin typeface="Nunito"/>
              <a:ea typeface="Nunito"/>
              <a:cs typeface="Nunito"/>
              <a:sym typeface="Nunito"/>
            </a:endParaRPr>
          </a:p>
        </p:txBody>
      </p:sp>
      <p:sp>
        <p:nvSpPr>
          <p:cNvPr id="406" name="Google Shape;406;p37"/>
          <p:cNvSpPr/>
          <p:nvPr/>
        </p:nvSpPr>
        <p:spPr>
          <a:xfrm>
            <a:off x="597125" y="1521975"/>
            <a:ext cx="5731500" cy="4610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a:t>
            </a:r>
            <a:r>
              <a:rPr lang="en-US" sz="1800">
                <a:solidFill>
                  <a:schemeClr val="lt1"/>
                </a:solidFill>
                <a:latin typeface="Nunito Medium"/>
                <a:ea typeface="Nunito Medium"/>
                <a:cs typeface="Nunito Medium"/>
                <a:sym typeface="Nunito Medium"/>
              </a:rPr>
              <a:t>Takeover format will load as a teaser billboard in the foreground, with a Wallpaper (two floating gutters on each side of the center content area) in the background. On click, hover, or timed the billboard pushes down the page content to reveal a larger ad (per site specs).  Billboard can also be built static (non-expanding).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The Wallpaper portion of this format can include either two sidebar images, or a video/image wall.</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sz="1867">
                <a:solidFill>
                  <a:schemeClr val="lt1"/>
                </a:solidFill>
                <a:latin typeface="Nunito Medium"/>
                <a:ea typeface="Nunito Medium"/>
                <a:cs typeface="Nunito Medium"/>
                <a:sym typeface="Nunito Medium"/>
              </a:rPr>
              <a:t>These are available exclusively on desktop.</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Donuts Takeover w/ Pushdown</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Sprint Non-Pushdown Takeover</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To learn how to build your own </a:t>
            </a:r>
            <a:r>
              <a:rPr lang="en-US" sz="1800" u="sng">
                <a:solidFill>
                  <a:schemeClr val="lt1"/>
                </a:solidFill>
                <a:latin typeface="Nunito Medium"/>
                <a:ea typeface="Nunito Medium"/>
                <a:cs typeface="Nunito Medium"/>
                <a:sym typeface="Nunito Medium"/>
                <a:hlinkClick r:id="rId5">
                  <a:extLst>
                    <a:ext uri="{A12FA001-AC4F-418D-AE19-62706E023703}">
                      <ahyp:hlinkClr val="tx"/>
                    </a:ext>
                  </a:extLst>
                </a:hlinkClick>
              </a:rPr>
              <a:t>here. </a:t>
            </a:r>
            <a:endParaRPr sz="1800">
              <a:solidFill>
                <a:schemeClr val="lt1"/>
              </a:solidFill>
              <a:latin typeface="Open Sans"/>
              <a:ea typeface="Open Sans"/>
              <a:cs typeface="Open Sans"/>
              <a:sym typeface="Open Sans"/>
            </a:endParaRPr>
          </a:p>
        </p:txBody>
      </p:sp>
      <p:pic>
        <p:nvPicPr>
          <p:cNvPr id="407" name="Google Shape;407;p37"/>
          <p:cNvPicPr preferRelativeResize="0"/>
          <p:nvPr/>
        </p:nvPicPr>
        <p:blipFill rotWithShape="1">
          <a:blip r:embed="rId6">
            <a:alphaModFix/>
          </a:blip>
          <a:srcRect b="0" l="0" r="0" t="0"/>
          <a:stretch/>
        </p:blipFill>
        <p:spPr>
          <a:xfrm>
            <a:off x="6252416" y="3590999"/>
            <a:ext cx="5418666" cy="2709333"/>
          </a:xfrm>
          <a:prstGeom prst="rect">
            <a:avLst/>
          </a:prstGeom>
          <a:noFill/>
          <a:ln>
            <a:noFill/>
          </a:ln>
        </p:spPr>
      </p:pic>
      <p:pic>
        <p:nvPicPr>
          <p:cNvPr id="408" name="Google Shape;408;p37"/>
          <p:cNvPicPr preferRelativeResize="0"/>
          <p:nvPr/>
        </p:nvPicPr>
        <p:blipFill>
          <a:blip r:embed="rId7">
            <a:alphaModFix/>
          </a:blip>
          <a:stretch>
            <a:fillRect/>
          </a:stretch>
        </p:blipFill>
        <p:spPr>
          <a:xfrm>
            <a:off x="6377463" y="557663"/>
            <a:ext cx="5168576" cy="286683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412" name="Shape 412"/>
        <p:cNvGrpSpPr/>
        <p:nvPr/>
      </p:nvGrpSpPr>
      <p:grpSpPr>
        <a:xfrm>
          <a:off x="0" y="0"/>
          <a:ext cx="0" cy="0"/>
          <a:chOff x="0" y="0"/>
          <a:chExt cx="0" cy="0"/>
        </a:xfrm>
      </p:grpSpPr>
      <p:sp>
        <p:nvSpPr>
          <p:cNvPr id="413" name="Google Shape;413;p38"/>
          <p:cNvSpPr/>
          <p:nvPr/>
        </p:nvSpPr>
        <p:spPr>
          <a:xfrm>
            <a:off x="625376" y="415863"/>
            <a:ext cx="55899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TAKEOVER SPECS</a:t>
            </a:r>
            <a:endParaRPr b="1">
              <a:latin typeface="Nunito"/>
              <a:ea typeface="Nunito"/>
              <a:cs typeface="Nunito"/>
              <a:sym typeface="Nunito"/>
            </a:endParaRPr>
          </a:p>
        </p:txBody>
      </p:sp>
      <p:sp>
        <p:nvSpPr>
          <p:cNvPr id="414" name="Google Shape;414;p38"/>
          <p:cNvSpPr txBox="1"/>
          <p:nvPr/>
        </p:nvSpPr>
        <p:spPr>
          <a:xfrm>
            <a:off x="521113" y="1288738"/>
            <a:ext cx="2358300" cy="4402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Billboard Dimensions</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Pushdown Dimensions</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Wallpaper/Floating Image Dimensions</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p:txBody>
      </p:sp>
      <p:pic>
        <p:nvPicPr>
          <p:cNvPr id="415" name="Google Shape;415;p38"/>
          <p:cNvPicPr preferRelativeResize="0"/>
          <p:nvPr/>
        </p:nvPicPr>
        <p:blipFill>
          <a:blip r:embed="rId3">
            <a:alphaModFix/>
          </a:blip>
          <a:stretch>
            <a:fillRect/>
          </a:stretch>
        </p:blipFill>
        <p:spPr>
          <a:xfrm rot="-1684671">
            <a:off x="9768732" y="2668863"/>
            <a:ext cx="5108372" cy="5108372"/>
          </a:xfrm>
          <a:prstGeom prst="rect">
            <a:avLst/>
          </a:prstGeom>
          <a:noFill/>
          <a:ln>
            <a:noFill/>
          </a:ln>
        </p:spPr>
      </p:pic>
      <p:sp>
        <p:nvSpPr>
          <p:cNvPr id="416" name="Google Shape;416;p38"/>
          <p:cNvSpPr txBox="1"/>
          <p:nvPr/>
        </p:nvSpPr>
        <p:spPr>
          <a:xfrm>
            <a:off x="2998788" y="1288738"/>
            <a:ext cx="6995700" cy="526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 depending on site</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Varies by Site and Device</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None/>
            </a:pPr>
            <a:r>
              <a:rPr lang="en-US">
                <a:solidFill>
                  <a:schemeClr val="lt1"/>
                </a:solidFill>
                <a:latin typeface="Nunito Medium"/>
                <a:ea typeface="Nunito Medium"/>
                <a:cs typeface="Nunito Medium"/>
                <a:sym typeface="Nunito Medium"/>
              </a:rPr>
              <a:t>Size Varies</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No</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rtl="0" algn="l">
              <a:spcBef>
                <a:spcPts val="0"/>
              </a:spcBef>
              <a:spcAft>
                <a:spcPts val="0"/>
              </a:spcAft>
              <a:buNone/>
            </a:pPr>
            <a:r>
              <a:rPr lang="en-US">
                <a:solidFill>
                  <a:schemeClr val="lt1"/>
                </a:solidFill>
                <a:latin typeface="Nunito Medium"/>
                <a:ea typeface="Nunito Medium"/>
                <a:cs typeface="Nunito Medium"/>
                <a:sym typeface="Nunito Medium"/>
              </a:rPr>
              <a:t>Screen 1 - (Billboard) </a:t>
            </a:r>
            <a:r>
              <a:rPr lang="en-US">
                <a:solidFill>
                  <a:schemeClr val="lt1"/>
                </a:solidFill>
                <a:latin typeface="Nunito Medium"/>
                <a:ea typeface="Nunito Medium"/>
                <a:cs typeface="Nunito Medium"/>
                <a:sym typeface="Nunito Medium"/>
              </a:rPr>
              <a:t>Transparent PNGs for layers, and a PNG or JPG file sized to </a:t>
            </a:r>
            <a:endParaRPr>
              <a:solidFill>
                <a:schemeClr val="lt1"/>
              </a:solidFill>
              <a:latin typeface="Nunito Medium"/>
              <a:ea typeface="Nunito Medium"/>
              <a:cs typeface="Nunito Medium"/>
              <a:sym typeface="Nunito Medium"/>
            </a:endParaRPr>
          </a:p>
          <a:p>
            <a:pPr indent="457200" lvl="0" marL="457200" rtl="0" algn="l">
              <a:spcBef>
                <a:spcPts val="0"/>
              </a:spcBef>
              <a:spcAft>
                <a:spcPts val="0"/>
              </a:spcAft>
              <a:buNone/>
            </a:pPr>
            <a:r>
              <a:rPr lang="en-US">
                <a:solidFill>
                  <a:schemeClr val="lt1"/>
                </a:solidFill>
                <a:latin typeface="Nunito Medium"/>
                <a:ea typeface="Nunito Medium"/>
                <a:cs typeface="Nunito Medium"/>
                <a:sym typeface="Nunito Medium"/>
              </a:rPr>
              <a:t>unit dimensions for background</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None/>
            </a:pPr>
            <a:r>
              <a:rPr lang="en-US">
                <a:solidFill>
                  <a:schemeClr val="lt1"/>
                </a:solidFill>
                <a:latin typeface="Nunito Medium"/>
                <a:ea typeface="Nunito Medium"/>
                <a:cs typeface="Nunito Medium"/>
                <a:sym typeface="Nunito Medium"/>
              </a:rPr>
              <a:t>Screen 2 - (Optional Pushdown) Transparent PNGs for layers, and a PNG or JPG file </a:t>
            </a:r>
            <a:endParaRPr>
              <a:solidFill>
                <a:schemeClr val="lt1"/>
              </a:solidFill>
              <a:latin typeface="Nunito Medium"/>
              <a:ea typeface="Nunito Medium"/>
              <a:cs typeface="Nunito Medium"/>
              <a:sym typeface="Nunito Medium"/>
            </a:endParaRPr>
          </a:p>
          <a:p>
            <a:pPr indent="457200" lvl="0" marL="457200" rtl="0" algn="l">
              <a:spcBef>
                <a:spcPts val="0"/>
              </a:spcBef>
              <a:spcAft>
                <a:spcPts val="0"/>
              </a:spcAft>
              <a:buNone/>
            </a:pPr>
            <a:r>
              <a:rPr lang="en-US">
                <a:solidFill>
                  <a:schemeClr val="lt1"/>
                </a:solidFill>
                <a:latin typeface="Nunito Medium"/>
                <a:ea typeface="Nunito Medium"/>
                <a:cs typeface="Nunito Medium"/>
                <a:sym typeface="Nunito Medium"/>
              </a:rPr>
              <a:t>sized to dimensions for background</a:t>
            </a:r>
            <a:endParaRPr>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Wallpaper - Two sidebar images (sizes vary) or a video/image wall</a:t>
            </a:r>
            <a:endParaRPr>
              <a:solidFill>
                <a:schemeClr val="lt1"/>
              </a:solidFill>
              <a:latin typeface="Nunito Medium"/>
              <a:ea typeface="Nunito Medium"/>
              <a:cs typeface="Nunito Medium"/>
              <a:sym typeface="Nunito Medium"/>
            </a:endParaRPr>
          </a:p>
        </p:txBody>
      </p:sp>
      <p:pic>
        <p:nvPicPr>
          <p:cNvPr id="417" name="Google Shape;417;p38"/>
          <p:cNvPicPr preferRelativeResize="0"/>
          <p:nvPr/>
        </p:nvPicPr>
        <p:blipFill>
          <a:blip r:embed="rId3">
            <a:alphaModFix/>
          </a:blip>
          <a:stretch>
            <a:fillRect/>
          </a:stretch>
        </p:blipFill>
        <p:spPr>
          <a:xfrm rot="-1684671">
            <a:off x="6381607" y="-3806787"/>
            <a:ext cx="5108372" cy="510837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422" name="Shape 422"/>
        <p:cNvGrpSpPr/>
        <p:nvPr/>
      </p:nvGrpSpPr>
      <p:grpSpPr>
        <a:xfrm>
          <a:off x="0" y="0"/>
          <a:ext cx="0" cy="0"/>
          <a:chOff x="0" y="0"/>
          <a:chExt cx="0" cy="0"/>
        </a:xfrm>
      </p:grpSpPr>
      <p:sp>
        <p:nvSpPr>
          <p:cNvPr id="423" name="Google Shape;423;p39"/>
          <p:cNvSpPr/>
          <p:nvPr/>
        </p:nvSpPr>
        <p:spPr>
          <a:xfrm>
            <a:off x="609347" y="1821750"/>
            <a:ext cx="40368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WALLPAPER</a:t>
            </a:r>
            <a:endParaRPr b="1">
              <a:latin typeface="Nunito"/>
              <a:ea typeface="Nunito"/>
              <a:cs typeface="Nunito"/>
              <a:sym typeface="Nunito"/>
            </a:endParaRPr>
          </a:p>
        </p:txBody>
      </p:sp>
      <p:sp>
        <p:nvSpPr>
          <p:cNvPr id="424" name="Google Shape;424;p39"/>
          <p:cNvSpPr/>
          <p:nvPr/>
        </p:nvSpPr>
        <p:spPr>
          <a:xfrm>
            <a:off x="609350" y="2532450"/>
            <a:ext cx="5157300" cy="2503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1867">
                <a:solidFill>
                  <a:schemeClr val="lt1"/>
                </a:solidFill>
                <a:latin typeface="Nunito Medium"/>
                <a:ea typeface="Nunito Medium"/>
                <a:cs typeface="Nunito Medium"/>
                <a:sym typeface="Nunito Medium"/>
              </a:rPr>
              <a:t>The </a:t>
            </a:r>
            <a:r>
              <a:rPr lang="en-US" sz="1867">
                <a:solidFill>
                  <a:schemeClr val="lt1"/>
                </a:solidFill>
                <a:latin typeface="Nunito Medium"/>
                <a:ea typeface="Nunito Medium"/>
                <a:cs typeface="Nunito Medium"/>
                <a:sym typeface="Nunito Medium"/>
              </a:rPr>
              <a:t>Wallpaper format, or page skin, is a high-impact ad unit that allows you to deliver your brand message in the surrounding space around page content. These are available exclusively on desktop.</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67">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Animated FFS Razors Wallpaper</a:t>
            </a:r>
            <a:endParaRPr sz="1867">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67">
                <a:solidFill>
                  <a:schemeClr val="lt1"/>
                </a:solidFill>
                <a:latin typeface="Nunito Medium"/>
                <a:ea typeface="Nunito Medium"/>
                <a:cs typeface="Nunito Medium"/>
                <a:sym typeface="Nunito Medium"/>
              </a:rPr>
              <a:t>Learn how to build yours </a:t>
            </a:r>
            <a:r>
              <a:rPr lang="en-US" sz="1867" u="sng">
                <a:solidFill>
                  <a:schemeClr val="lt1"/>
                </a:solidFill>
                <a:latin typeface="Nunito Medium"/>
                <a:ea typeface="Nunito Medium"/>
                <a:cs typeface="Nunito Medium"/>
                <a:sym typeface="Nunito Medium"/>
                <a:hlinkClick r:id="rId4">
                  <a:extLst>
                    <a:ext uri="{A12FA001-AC4F-418D-AE19-62706E023703}">
                      <ahyp:hlinkClr val="tx"/>
                    </a:ext>
                  </a:extLst>
                </a:hlinkClick>
              </a:rPr>
              <a:t>here. </a:t>
            </a:r>
            <a:endParaRPr sz="1867">
              <a:solidFill>
                <a:schemeClr val="lt1"/>
              </a:solidFill>
              <a:latin typeface="Nunito Medium"/>
              <a:ea typeface="Nunito Medium"/>
              <a:cs typeface="Nunito Medium"/>
              <a:sym typeface="Nunito Medium"/>
            </a:endParaRPr>
          </a:p>
        </p:txBody>
      </p:sp>
      <p:pic>
        <p:nvPicPr>
          <p:cNvPr id="425" name="Google Shape;425;p39"/>
          <p:cNvPicPr preferRelativeResize="0"/>
          <p:nvPr/>
        </p:nvPicPr>
        <p:blipFill rotWithShape="1">
          <a:blip r:embed="rId5">
            <a:alphaModFix/>
          </a:blip>
          <a:srcRect b="0" l="0" r="0" t="0"/>
          <a:stretch/>
        </p:blipFill>
        <p:spPr>
          <a:xfrm>
            <a:off x="6011588" y="3526885"/>
            <a:ext cx="5418666" cy="2709333"/>
          </a:xfrm>
          <a:prstGeom prst="rect">
            <a:avLst/>
          </a:prstGeom>
          <a:noFill/>
          <a:ln>
            <a:noFill/>
          </a:ln>
        </p:spPr>
      </p:pic>
      <p:pic>
        <p:nvPicPr>
          <p:cNvPr id="426" name="Google Shape;426;p39"/>
          <p:cNvPicPr preferRelativeResize="0"/>
          <p:nvPr/>
        </p:nvPicPr>
        <p:blipFill>
          <a:blip r:embed="rId6">
            <a:alphaModFix/>
          </a:blip>
          <a:stretch>
            <a:fillRect/>
          </a:stretch>
        </p:blipFill>
        <p:spPr>
          <a:xfrm>
            <a:off x="6474612" y="621776"/>
            <a:ext cx="4788776" cy="26050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12" name="Shape 112"/>
        <p:cNvGrpSpPr/>
        <p:nvPr/>
      </p:nvGrpSpPr>
      <p:grpSpPr>
        <a:xfrm>
          <a:off x="0" y="0"/>
          <a:ext cx="0" cy="0"/>
          <a:chOff x="0" y="0"/>
          <a:chExt cx="0" cy="0"/>
        </a:xfrm>
      </p:grpSpPr>
      <p:sp>
        <p:nvSpPr>
          <p:cNvPr id="113" name="Google Shape;113;p4"/>
          <p:cNvSpPr/>
          <p:nvPr/>
        </p:nvSpPr>
        <p:spPr>
          <a:xfrm>
            <a:off x="878939" y="2308613"/>
            <a:ext cx="33264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7CDA24"/>
                </a:solidFill>
                <a:latin typeface="Nunito"/>
                <a:ea typeface="Nunito"/>
                <a:cs typeface="Nunito"/>
                <a:sym typeface="Nunito"/>
              </a:rPr>
              <a:t>FORMATS</a:t>
            </a:r>
            <a:endParaRPr b="1">
              <a:latin typeface="Nunito"/>
              <a:ea typeface="Nunito"/>
              <a:cs typeface="Nunito"/>
              <a:sym typeface="Nunito"/>
            </a:endParaRPr>
          </a:p>
        </p:txBody>
      </p:sp>
      <p:sp>
        <p:nvSpPr>
          <p:cNvPr id="114" name="Google Shape;114;p4"/>
          <p:cNvSpPr/>
          <p:nvPr/>
        </p:nvSpPr>
        <p:spPr>
          <a:xfrm>
            <a:off x="905225" y="2956947"/>
            <a:ext cx="3480000" cy="822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0" lang="en-US" sz="1867" u="none" cap="none" strike="noStrike">
                <a:solidFill>
                  <a:schemeClr val="lt1"/>
                </a:solidFill>
                <a:latin typeface="Nunito Medium"/>
                <a:ea typeface="Nunito Medium"/>
                <a:cs typeface="Nunito Medium"/>
                <a:sym typeface="Nunito Medium"/>
              </a:rPr>
              <a:t>High-impact formats + </a:t>
            </a:r>
            <a:endParaRPr>
              <a:latin typeface="Nunito Medium"/>
              <a:ea typeface="Nunito Medium"/>
              <a:cs typeface="Nunito Medium"/>
              <a:sym typeface="Nunito Medium"/>
            </a:endParaRPr>
          </a:p>
          <a:p>
            <a:pPr indent="0" lvl="0" marL="0" marR="0" rtl="0" algn="l">
              <a:spcBef>
                <a:spcPts val="0"/>
              </a:spcBef>
              <a:spcAft>
                <a:spcPts val="0"/>
              </a:spcAft>
              <a:buNone/>
            </a:pPr>
            <a:r>
              <a:rPr i="0" lang="en-US" sz="1867" u="none" cap="none" strike="noStrike">
                <a:solidFill>
                  <a:schemeClr val="lt1"/>
                </a:solidFill>
                <a:latin typeface="Nunito Medium"/>
                <a:ea typeface="Nunito Medium"/>
                <a:cs typeface="Nunito Medium"/>
                <a:sym typeface="Nunito Medium"/>
              </a:rPr>
              <a:t>cross-screen compatibility. </a:t>
            </a:r>
            <a:endParaRPr b="0" i="0" sz="2133" u="none" cap="none" strike="noStrike">
              <a:solidFill>
                <a:srgbClr val="FFFFFF"/>
              </a:solidFill>
              <a:latin typeface="Arial"/>
              <a:ea typeface="Arial"/>
              <a:cs typeface="Arial"/>
              <a:sym typeface="Arial"/>
            </a:endParaRPr>
          </a:p>
        </p:txBody>
      </p:sp>
      <p:pic>
        <p:nvPicPr>
          <p:cNvPr id="115" name="Google Shape;115;p4"/>
          <p:cNvPicPr preferRelativeResize="0"/>
          <p:nvPr/>
        </p:nvPicPr>
        <p:blipFill rotWithShape="1">
          <a:blip r:embed="rId3">
            <a:alphaModFix/>
          </a:blip>
          <a:srcRect b="0" l="0" r="0" t="0"/>
          <a:stretch/>
        </p:blipFill>
        <p:spPr>
          <a:xfrm>
            <a:off x="-1372383" y="-2541257"/>
            <a:ext cx="2744765" cy="1388037"/>
          </a:xfrm>
          <a:prstGeom prst="rect">
            <a:avLst/>
          </a:prstGeom>
          <a:noFill/>
          <a:ln>
            <a:noFill/>
          </a:ln>
        </p:spPr>
      </p:pic>
      <p:pic>
        <p:nvPicPr>
          <p:cNvPr descr="Graphical user interface, website&#10;&#10;Description automatically generated" id="116" name="Google Shape;116;p4"/>
          <p:cNvPicPr preferRelativeResize="0"/>
          <p:nvPr/>
        </p:nvPicPr>
        <p:blipFill rotWithShape="1">
          <a:blip r:embed="rId4">
            <a:alphaModFix/>
          </a:blip>
          <a:srcRect b="0" l="0" r="0" t="0"/>
          <a:stretch/>
        </p:blipFill>
        <p:spPr>
          <a:xfrm>
            <a:off x="5082499" y="1155433"/>
            <a:ext cx="6390039" cy="4163091"/>
          </a:xfrm>
          <a:prstGeom prst="rect">
            <a:avLst/>
          </a:prstGeom>
          <a:noFill/>
          <a:ln>
            <a:noFill/>
          </a:ln>
        </p:spPr>
      </p:pic>
      <p:pic>
        <p:nvPicPr>
          <p:cNvPr id="117" name="Google Shape;117;p4"/>
          <p:cNvPicPr preferRelativeResize="0"/>
          <p:nvPr/>
        </p:nvPicPr>
        <p:blipFill>
          <a:blip r:embed="rId5">
            <a:alphaModFix/>
          </a:blip>
          <a:stretch>
            <a:fillRect/>
          </a:stretch>
        </p:blipFill>
        <p:spPr>
          <a:xfrm rot="-5822859">
            <a:off x="-3858614" y="3048623"/>
            <a:ext cx="9184675" cy="91846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430" name="Shape 430"/>
        <p:cNvGrpSpPr/>
        <p:nvPr/>
      </p:nvGrpSpPr>
      <p:grpSpPr>
        <a:xfrm>
          <a:off x="0" y="0"/>
          <a:ext cx="0" cy="0"/>
          <a:chOff x="0" y="0"/>
          <a:chExt cx="0" cy="0"/>
        </a:xfrm>
      </p:grpSpPr>
      <p:sp>
        <p:nvSpPr>
          <p:cNvPr id="431" name="Google Shape;431;p40"/>
          <p:cNvSpPr/>
          <p:nvPr/>
        </p:nvSpPr>
        <p:spPr>
          <a:xfrm>
            <a:off x="571827" y="1348600"/>
            <a:ext cx="61446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4800">
                <a:solidFill>
                  <a:srgbClr val="7CDA24"/>
                </a:solidFill>
                <a:latin typeface="Nunito"/>
                <a:ea typeface="Nunito"/>
                <a:cs typeface="Nunito"/>
                <a:sym typeface="Nunito"/>
              </a:rPr>
              <a:t>WALLPAPER SPECS</a:t>
            </a:r>
            <a:endParaRPr b="1">
              <a:latin typeface="Nunito"/>
              <a:ea typeface="Nunito"/>
              <a:cs typeface="Nunito"/>
              <a:sym typeface="Nunito"/>
            </a:endParaRPr>
          </a:p>
        </p:txBody>
      </p:sp>
      <p:sp>
        <p:nvSpPr>
          <p:cNvPr id="432" name="Google Shape;432;p40"/>
          <p:cNvSpPr txBox="1"/>
          <p:nvPr/>
        </p:nvSpPr>
        <p:spPr>
          <a:xfrm>
            <a:off x="495624" y="2184800"/>
            <a:ext cx="2312100" cy="3324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p:txBody>
      </p:sp>
      <p:pic>
        <p:nvPicPr>
          <p:cNvPr id="433" name="Google Shape;433;p40"/>
          <p:cNvPicPr preferRelativeResize="0"/>
          <p:nvPr/>
        </p:nvPicPr>
        <p:blipFill>
          <a:blip r:embed="rId3">
            <a:alphaModFix/>
          </a:blip>
          <a:stretch>
            <a:fillRect/>
          </a:stretch>
        </p:blipFill>
        <p:spPr>
          <a:xfrm>
            <a:off x="8029576" y="5248275"/>
            <a:ext cx="6905626" cy="6905626"/>
          </a:xfrm>
          <a:prstGeom prst="rect">
            <a:avLst/>
          </a:prstGeom>
          <a:noFill/>
          <a:ln>
            <a:noFill/>
          </a:ln>
        </p:spPr>
      </p:pic>
      <p:sp>
        <p:nvSpPr>
          <p:cNvPr id="434" name="Google Shape;434;p40"/>
          <p:cNvSpPr txBox="1"/>
          <p:nvPr/>
        </p:nvSpPr>
        <p:spPr>
          <a:xfrm>
            <a:off x="2973288" y="2184800"/>
            <a:ext cx="7351500" cy="3755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Size varies depending on site.</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a:solidFill>
                  <a:schemeClr val="lt1"/>
                </a:solidFill>
                <a:latin typeface="Nunito Medium"/>
                <a:ea typeface="Nunito Medium"/>
                <a:cs typeface="Nunito Medium"/>
                <a:sym typeface="Nunito Medium"/>
              </a:rPr>
              <a:t>.MP4, .MOV, .OGG, .FLV, .AVI, .OGV .WEBM</a:t>
            </a:r>
            <a:r>
              <a:rPr lang="en-US" sz="1400">
                <a:solidFill>
                  <a:schemeClr val="lt1"/>
                </a:solidFill>
                <a:latin typeface="Nunito Medium"/>
                <a:ea typeface="Nunito Medium"/>
                <a:cs typeface="Nunito Medium"/>
                <a:sym typeface="Nunito Medium"/>
              </a:rPr>
              <a:t>,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No</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400">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4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Transparent PNGs for layers, and PNG or JPG files for background images, sized to dimensions of </a:t>
            </a:r>
            <a:r>
              <a:rPr lang="en-US" sz="1400">
                <a:solidFill>
                  <a:schemeClr val="lt1"/>
                </a:solidFill>
                <a:latin typeface="Nunito Medium"/>
                <a:ea typeface="Nunito Medium"/>
                <a:cs typeface="Nunito Medium"/>
                <a:sym typeface="Nunito Medium"/>
              </a:rPr>
              <a:t>side</a:t>
            </a:r>
            <a:r>
              <a:rPr lang="en-US">
                <a:solidFill>
                  <a:schemeClr val="lt1"/>
                </a:solidFill>
                <a:latin typeface="Nunito Medium"/>
                <a:ea typeface="Nunito Medium"/>
                <a:cs typeface="Nunito Medium"/>
                <a:sym typeface="Nunito Medium"/>
              </a:rPr>
              <a:t>bars</a:t>
            </a:r>
            <a:r>
              <a:rPr lang="en-US" sz="1400">
                <a:solidFill>
                  <a:schemeClr val="lt1"/>
                </a:solidFill>
                <a:latin typeface="Nunito Medium"/>
                <a:ea typeface="Nunito Medium"/>
                <a:cs typeface="Nunito Medium"/>
                <a:sym typeface="Nunito Medium"/>
              </a:rPr>
              <a:t> and top header areas (if using). Can also use a </a:t>
            </a:r>
            <a:r>
              <a:rPr lang="en-US">
                <a:solidFill>
                  <a:schemeClr val="lt1"/>
                </a:solidFill>
                <a:latin typeface="Nunito Medium"/>
                <a:ea typeface="Nunito Medium"/>
                <a:cs typeface="Nunito Medium"/>
                <a:sym typeface="Nunito Medium"/>
              </a:rPr>
              <a:t>single background image, to fill header and </a:t>
            </a:r>
            <a:r>
              <a:rPr lang="en-US">
                <a:solidFill>
                  <a:schemeClr val="lt1"/>
                </a:solidFill>
                <a:latin typeface="Nunito Medium"/>
                <a:ea typeface="Nunito Medium"/>
                <a:cs typeface="Nunito Medium"/>
                <a:sym typeface="Nunito Medium"/>
              </a:rPr>
              <a:t>sidebar</a:t>
            </a:r>
            <a:r>
              <a:rPr lang="en-US">
                <a:solidFill>
                  <a:schemeClr val="lt1"/>
                </a:solidFill>
                <a:latin typeface="Nunito Medium"/>
                <a:ea typeface="Nunito Medium"/>
                <a:cs typeface="Nunito Medium"/>
                <a:sym typeface="Nunito Medium"/>
              </a:rPr>
              <a:t> areas.</a:t>
            </a:r>
            <a:endParaRPr b="1" sz="1800">
              <a:solidFill>
                <a:schemeClr val="dk1"/>
              </a:solidFill>
              <a:latin typeface="Calibri"/>
              <a:ea typeface="Calibri"/>
              <a:cs typeface="Calibri"/>
              <a:sym typeface="Calibri"/>
            </a:endParaRPr>
          </a:p>
        </p:txBody>
      </p:sp>
      <p:pic>
        <p:nvPicPr>
          <p:cNvPr id="435" name="Google Shape;435;p40"/>
          <p:cNvPicPr preferRelativeResize="0"/>
          <p:nvPr/>
        </p:nvPicPr>
        <p:blipFill>
          <a:blip r:embed="rId3">
            <a:alphaModFix/>
          </a:blip>
          <a:stretch>
            <a:fillRect/>
          </a:stretch>
        </p:blipFill>
        <p:spPr>
          <a:xfrm>
            <a:off x="8677276" y="-2876550"/>
            <a:ext cx="6905626" cy="69056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22" name="Shape 122"/>
        <p:cNvGrpSpPr/>
        <p:nvPr/>
      </p:nvGrpSpPr>
      <p:grpSpPr>
        <a:xfrm>
          <a:off x="0" y="0"/>
          <a:ext cx="0" cy="0"/>
          <a:chOff x="0" y="0"/>
          <a:chExt cx="0" cy="0"/>
        </a:xfrm>
      </p:grpSpPr>
      <p:sp>
        <p:nvSpPr>
          <p:cNvPr id="123" name="Google Shape;123;p5"/>
          <p:cNvSpPr/>
          <p:nvPr/>
        </p:nvSpPr>
        <p:spPr>
          <a:xfrm>
            <a:off x="646830" y="1604775"/>
            <a:ext cx="37788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7CDA24"/>
                </a:solidFill>
                <a:latin typeface="Nunito"/>
                <a:ea typeface="Nunito"/>
                <a:cs typeface="Nunito"/>
                <a:sym typeface="Nunito"/>
              </a:rPr>
              <a:t>ADHESION</a:t>
            </a:r>
            <a:endParaRPr b="1">
              <a:latin typeface="Nunito"/>
              <a:ea typeface="Nunito"/>
              <a:cs typeface="Nunito"/>
              <a:sym typeface="Nunito"/>
            </a:endParaRPr>
          </a:p>
        </p:txBody>
      </p:sp>
      <p:sp>
        <p:nvSpPr>
          <p:cNvPr id="124" name="Google Shape;124;p5"/>
          <p:cNvSpPr/>
          <p:nvPr/>
        </p:nvSpPr>
        <p:spPr>
          <a:xfrm>
            <a:off x="646836" y="2120904"/>
            <a:ext cx="5492700" cy="32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0" lang="en-US" sz="1800" u="none" cap="none" strike="noStrike">
                <a:solidFill>
                  <a:schemeClr val="lt1"/>
                </a:solidFill>
                <a:latin typeface="Nunito Medium"/>
                <a:ea typeface="Nunito Medium"/>
                <a:cs typeface="Nunito Medium"/>
                <a:sym typeface="Nunito Medium"/>
              </a:rPr>
              <a:t>Adhesion ads are always visible and anchored at the bottom or top edge of the screen. They’re also responsive, dynamically resizing for device browser size and orientation, and can expand on click, hover, timed, or in view into a second screen.</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8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800" u="none" cap="none" strike="noStrike">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Landscaping Adhesion</a:t>
            </a:r>
            <a:endParaRPr i="0" sz="18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i="0" sz="18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800" u="none" cap="none" strike="noStrike">
                <a:solidFill>
                  <a:schemeClr val="lt1"/>
                </a:solidFill>
                <a:latin typeface="Nunito Medium"/>
                <a:ea typeface="Nunito Medium"/>
                <a:cs typeface="Nunito Medium"/>
                <a:sym typeface="Nunito Medium"/>
              </a:rPr>
              <a:t>Learn how to build your own Adhesion unit </a:t>
            </a:r>
            <a:r>
              <a:rPr i="0" lang="en-US" sz="1800" u="sng" cap="none" strike="noStrike">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i="0" lang="en-US" sz="1800" u="none" cap="none" strike="noStrike">
                <a:solidFill>
                  <a:schemeClr val="lt1"/>
                </a:solidFill>
                <a:latin typeface="Nunito Medium"/>
                <a:ea typeface="Nunito Medium"/>
                <a:cs typeface="Nunito Medium"/>
                <a:sym typeface="Nunito Medium"/>
              </a:rPr>
              <a:t> </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867" u="none" cap="none" strike="noStrike">
              <a:solidFill>
                <a:srgbClr val="3F3F3F"/>
              </a:solidFill>
              <a:latin typeface="Nunito Medium"/>
              <a:ea typeface="Nunito Medium"/>
              <a:cs typeface="Nunito Medium"/>
              <a:sym typeface="Nunito Medium"/>
            </a:endParaRPr>
          </a:p>
        </p:txBody>
      </p:sp>
      <p:pic>
        <p:nvPicPr>
          <p:cNvPr id="125" name="Google Shape;125;p5"/>
          <p:cNvPicPr preferRelativeResize="0"/>
          <p:nvPr/>
        </p:nvPicPr>
        <p:blipFill rotWithShape="1">
          <a:blip r:embed="rId5">
            <a:alphaModFix/>
          </a:blip>
          <a:srcRect b="0" l="0" r="0" t="0"/>
          <a:stretch/>
        </p:blipFill>
        <p:spPr>
          <a:xfrm>
            <a:off x="6132998" y="1066637"/>
            <a:ext cx="5418666" cy="2709333"/>
          </a:xfrm>
          <a:prstGeom prst="rect">
            <a:avLst/>
          </a:prstGeom>
          <a:noFill/>
          <a:ln>
            <a:noFill/>
          </a:ln>
        </p:spPr>
      </p:pic>
      <p:pic>
        <p:nvPicPr>
          <p:cNvPr id="126" name="Google Shape;126;p5"/>
          <p:cNvPicPr preferRelativeResize="0"/>
          <p:nvPr/>
        </p:nvPicPr>
        <p:blipFill>
          <a:blip r:embed="rId6">
            <a:alphaModFix/>
          </a:blip>
          <a:stretch>
            <a:fillRect/>
          </a:stretch>
        </p:blipFill>
        <p:spPr>
          <a:xfrm>
            <a:off x="6063287" y="4059813"/>
            <a:ext cx="5710474" cy="1731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31" name="Shape 131"/>
        <p:cNvGrpSpPr/>
        <p:nvPr/>
      </p:nvGrpSpPr>
      <p:grpSpPr>
        <a:xfrm>
          <a:off x="0" y="0"/>
          <a:ext cx="0" cy="0"/>
          <a:chOff x="0" y="0"/>
          <a:chExt cx="0" cy="0"/>
        </a:xfrm>
      </p:grpSpPr>
      <p:sp>
        <p:nvSpPr>
          <p:cNvPr id="132" name="Google Shape;132;p6"/>
          <p:cNvSpPr/>
          <p:nvPr/>
        </p:nvSpPr>
        <p:spPr>
          <a:xfrm>
            <a:off x="577010" y="520841"/>
            <a:ext cx="85449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7CDA24"/>
                </a:solidFill>
                <a:latin typeface="Nunito"/>
                <a:ea typeface="Nunito"/>
                <a:cs typeface="Nunito"/>
                <a:sym typeface="Nunito"/>
              </a:rPr>
              <a:t>ADHESION SPECS</a:t>
            </a:r>
            <a:endParaRPr b="1">
              <a:latin typeface="Nunito"/>
              <a:ea typeface="Nunito"/>
              <a:cs typeface="Nunito"/>
              <a:sym typeface="Nunito"/>
            </a:endParaRPr>
          </a:p>
        </p:txBody>
      </p:sp>
      <p:pic>
        <p:nvPicPr>
          <p:cNvPr id="133" name="Google Shape;133;p6"/>
          <p:cNvPicPr preferRelativeResize="0"/>
          <p:nvPr/>
        </p:nvPicPr>
        <p:blipFill>
          <a:blip r:embed="rId3">
            <a:alphaModFix/>
          </a:blip>
          <a:stretch>
            <a:fillRect/>
          </a:stretch>
        </p:blipFill>
        <p:spPr>
          <a:xfrm>
            <a:off x="8744225" y="-3155050"/>
            <a:ext cx="6857999" cy="6857999"/>
          </a:xfrm>
          <a:prstGeom prst="rect">
            <a:avLst/>
          </a:prstGeom>
          <a:noFill/>
          <a:ln>
            <a:noFill/>
          </a:ln>
        </p:spPr>
      </p:pic>
      <p:sp>
        <p:nvSpPr>
          <p:cNvPr id="134" name="Google Shape;134;p6"/>
          <p:cNvSpPr txBox="1"/>
          <p:nvPr/>
        </p:nvSpPr>
        <p:spPr>
          <a:xfrm>
            <a:off x="3417975" y="1334375"/>
            <a:ext cx="8099700" cy="526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Size Varies. Examples: </a:t>
            </a:r>
            <a:r>
              <a:rPr i="0" lang="en-US" sz="1400" u="none" cap="none" strike="noStrike">
                <a:solidFill>
                  <a:schemeClr val="lt1"/>
                </a:solidFill>
                <a:latin typeface="Nunito Medium"/>
                <a:ea typeface="Nunito Medium"/>
                <a:cs typeface="Nunito Medium"/>
                <a:sym typeface="Nunito Medium"/>
              </a:rPr>
              <a:t>M</a:t>
            </a:r>
            <a:r>
              <a:rPr lang="en-US">
                <a:solidFill>
                  <a:schemeClr val="lt1"/>
                </a:solidFill>
                <a:latin typeface="Nunito Medium"/>
                <a:ea typeface="Nunito Medium"/>
                <a:cs typeface="Nunito Medium"/>
                <a:sym typeface="Nunito Medium"/>
              </a:rPr>
              <a:t>obile -</a:t>
            </a:r>
            <a:r>
              <a:rPr i="0" lang="en-US" sz="1400" u="none" cap="none" strike="noStrike">
                <a:solidFill>
                  <a:schemeClr val="lt1"/>
                </a:solidFill>
                <a:latin typeface="Nunito Medium"/>
                <a:ea typeface="Nunito Medium"/>
                <a:cs typeface="Nunito Medium"/>
                <a:sym typeface="Nunito Medium"/>
              </a:rPr>
              <a:t> 320 x 50</a:t>
            </a:r>
            <a:r>
              <a:rPr lang="en-US">
                <a:solidFill>
                  <a:schemeClr val="lt1"/>
                </a:solidFill>
                <a:latin typeface="Nunito Medium"/>
                <a:ea typeface="Nunito Medium"/>
                <a:cs typeface="Nunito Medium"/>
                <a:sym typeface="Nunito Medium"/>
              </a:rPr>
              <a:t>, Tablet -</a:t>
            </a:r>
            <a:r>
              <a:rPr i="0" lang="en-US" sz="1400" u="none" cap="none" strike="noStrike">
                <a:solidFill>
                  <a:schemeClr val="lt1"/>
                </a:solidFill>
                <a:latin typeface="Nunito Medium"/>
                <a:ea typeface="Nunito Medium"/>
                <a:cs typeface="Nunito Medium"/>
                <a:sym typeface="Nunito Medium"/>
              </a:rPr>
              <a:t> 728x90, </a:t>
            </a:r>
            <a:r>
              <a:rPr lang="en-US">
                <a:solidFill>
                  <a:schemeClr val="lt1"/>
                </a:solidFill>
                <a:latin typeface="Nunito Medium"/>
                <a:ea typeface="Nunito Medium"/>
                <a:cs typeface="Nunito Medium"/>
                <a:sym typeface="Nunito Medium"/>
              </a:rPr>
              <a:t>Desktop - </a:t>
            </a:r>
            <a:r>
              <a:rPr i="0" lang="en-US" sz="1400" u="none" cap="none" strike="noStrike">
                <a:solidFill>
                  <a:schemeClr val="lt1"/>
                </a:solidFill>
                <a:latin typeface="Nunito Medium"/>
                <a:ea typeface="Nunito Medium"/>
                <a:cs typeface="Nunito Medium"/>
                <a:sym typeface="Nunito Medium"/>
              </a:rPr>
              <a:t>1024x90</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Optional, v</a:t>
            </a:r>
            <a:r>
              <a:rPr i="0" lang="en-US" sz="1400" u="none" cap="none" strike="noStrike">
                <a:solidFill>
                  <a:schemeClr val="lt1"/>
                </a:solidFill>
                <a:latin typeface="Nunito Medium"/>
                <a:ea typeface="Nunito Medium"/>
                <a:cs typeface="Nunito Medium"/>
                <a:sym typeface="Nunito Medium"/>
              </a:rPr>
              <a:t>aries by device</a:t>
            </a:r>
            <a:r>
              <a:rPr lang="en-US">
                <a:solidFill>
                  <a:schemeClr val="lt1"/>
                </a:solidFill>
                <a:latin typeface="Nunito Medium"/>
                <a:ea typeface="Nunito Medium"/>
                <a:cs typeface="Nunito Medium"/>
                <a:sym typeface="Nunito Medium"/>
              </a:rPr>
              <a:t>.</a:t>
            </a:r>
            <a:r>
              <a:rPr i="0" lang="en-US" sz="1400" u="none" cap="none" strike="noStrike">
                <a:solidFill>
                  <a:schemeClr val="lt1"/>
                </a:solidFill>
                <a:latin typeface="Nunito Medium"/>
                <a:ea typeface="Nunito Medium"/>
                <a:cs typeface="Nunito Medium"/>
                <a:sym typeface="Nunito Medium"/>
              </a:rPr>
              <a:t> Example: 320x480</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O</a:t>
            </a:r>
            <a:r>
              <a:rPr i="0" lang="en-US" sz="1400" u="none" cap="none" strike="noStrike">
                <a:solidFill>
                  <a:schemeClr val="lt1"/>
                </a:solidFill>
                <a:latin typeface="Nunito Medium"/>
                <a:ea typeface="Nunito Medium"/>
                <a:cs typeface="Nunito Medium"/>
                <a:sym typeface="Nunito Medium"/>
              </a:rPr>
              <a:t>n Click, On Hover, On Scroll, Timed, In View, Mobile Swipe, Mobile Shake</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Up or Down, de</a:t>
            </a:r>
            <a:r>
              <a:rPr lang="en-US">
                <a:solidFill>
                  <a:schemeClr val="lt1"/>
                </a:solidFill>
                <a:latin typeface="Nunito Medium"/>
                <a:ea typeface="Nunito Medium"/>
                <a:cs typeface="Nunito Medium"/>
                <a:sym typeface="Nunito Medium"/>
              </a:rPr>
              <a:t>pending on </a:t>
            </a:r>
            <a:r>
              <a:rPr lang="en-US">
                <a:solidFill>
                  <a:schemeClr val="lt1"/>
                </a:solidFill>
                <a:latin typeface="Nunito Medium"/>
                <a:ea typeface="Nunito Medium"/>
                <a:cs typeface="Nunito Medium"/>
                <a:sym typeface="Nunito Medium"/>
              </a:rPr>
              <a:t>position</a:t>
            </a:r>
            <a:r>
              <a:rPr lang="en-US">
                <a:solidFill>
                  <a:schemeClr val="lt1"/>
                </a:solidFill>
                <a:latin typeface="Nunito Medium"/>
                <a:ea typeface="Nunito Medium"/>
                <a:cs typeface="Nunito Medium"/>
                <a:sym typeface="Nunito Medium"/>
              </a:rPr>
              <a:t> on page</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rtl="0" algn="l">
              <a:spcBef>
                <a:spcPts val="0"/>
              </a:spcBef>
              <a:spcAft>
                <a:spcPts val="0"/>
              </a:spcAft>
              <a:buNone/>
            </a:pPr>
            <a:r>
              <a:rPr lang="en-US">
                <a:solidFill>
                  <a:schemeClr val="lt1"/>
                </a:solidFill>
                <a:latin typeface="Nunito Medium"/>
                <a:ea typeface="Nunito Medium"/>
                <a:cs typeface="Nunito Medium"/>
                <a:sym typeface="Nunito Medium"/>
              </a:rPr>
              <a:t>On Click, On Hover, On Scroll, Timed, In View, Mobile Swipe, Mobile Shake</a:t>
            </a:r>
            <a:endParaRPr>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.MP4, .MOV, .OGG, .FLV, .AVI, .OGV .WEBM,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4</a:t>
            </a:r>
            <a:r>
              <a:rPr i="0" lang="en-US" sz="1400" u="none" cap="none" strike="noStrike">
                <a:solidFill>
                  <a:schemeClr val="lt1"/>
                </a:solidFill>
                <a:latin typeface="Nunito Medium"/>
                <a:ea typeface="Nunito Medium"/>
                <a:cs typeface="Nunito Medium"/>
                <a:sym typeface="Nunito Medium"/>
              </a:rPr>
              <a:t>MB</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a:solidFill>
                  <a:schemeClr val="lt1"/>
                </a:solidFill>
                <a:latin typeface="Nunito Medium"/>
                <a:ea typeface="Nunito Medium"/>
                <a:cs typeface="Nunito Medium"/>
                <a:sym typeface="Nunito Medium"/>
              </a:rPr>
              <a:t>Transparent PNGs for layers, and a PNG or JPG file sized to banner dimensions for background of both </a:t>
            </a:r>
            <a:r>
              <a:rPr i="0" lang="en-US" sz="1400" u="none" cap="none" strike="noStrike">
                <a:solidFill>
                  <a:schemeClr val="lt1"/>
                </a:solidFill>
                <a:latin typeface="Nunito Medium"/>
                <a:ea typeface="Nunito Medium"/>
                <a:cs typeface="Nunito Medium"/>
                <a:sym typeface="Nunito Medium"/>
              </a:rPr>
              <a:t>initial screen and subsequent expanded state (optional) - Example: 970x90 &gt;</a:t>
            </a:r>
            <a:r>
              <a:rPr lang="en-US">
                <a:solidFill>
                  <a:schemeClr val="lt1"/>
                </a:solidFill>
                <a:latin typeface="Nunito Medium"/>
                <a:ea typeface="Nunito Medium"/>
                <a:cs typeface="Nunito Medium"/>
                <a:sym typeface="Nunito Medium"/>
              </a:rPr>
              <a:t> </a:t>
            </a:r>
            <a:r>
              <a:rPr i="0" lang="en-US" sz="1400" u="none" cap="none" strike="noStrike">
                <a:solidFill>
                  <a:schemeClr val="lt1"/>
                </a:solidFill>
                <a:latin typeface="Nunito Medium"/>
                <a:ea typeface="Nunito Medium"/>
                <a:cs typeface="Nunito Medium"/>
                <a:sym typeface="Nunito Medium"/>
              </a:rPr>
              <a:t>970x415</a:t>
            </a:r>
            <a:endParaRPr>
              <a:solidFill>
                <a:schemeClr val="lt1"/>
              </a:solidFill>
              <a:latin typeface="Nunito Medium"/>
              <a:ea typeface="Nunito Medium"/>
              <a:cs typeface="Nunito Medium"/>
              <a:sym typeface="Nunito Medium"/>
            </a:endParaRPr>
          </a:p>
        </p:txBody>
      </p:sp>
      <p:sp>
        <p:nvSpPr>
          <p:cNvPr id="135" name="Google Shape;135;p6"/>
          <p:cNvSpPr txBox="1"/>
          <p:nvPr/>
        </p:nvSpPr>
        <p:spPr>
          <a:xfrm>
            <a:off x="500810" y="1334372"/>
            <a:ext cx="2616300" cy="504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Expanded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Expand Initiation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Expand Direction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Expand/Close Initiation</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40" name="Shape 140"/>
        <p:cNvGrpSpPr/>
        <p:nvPr/>
      </p:nvGrpSpPr>
      <p:grpSpPr>
        <a:xfrm>
          <a:off x="0" y="0"/>
          <a:ext cx="0" cy="0"/>
          <a:chOff x="0" y="0"/>
          <a:chExt cx="0" cy="0"/>
        </a:xfrm>
      </p:grpSpPr>
      <p:sp>
        <p:nvSpPr>
          <p:cNvPr id="141" name="Google Shape;141;p7"/>
          <p:cNvSpPr/>
          <p:nvPr/>
        </p:nvSpPr>
        <p:spPr>
          <a:xfrm>
            <a:off x="570636" y="1179329"/>
            <a:ext cx="34227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7CDA24"/>
                </a:solidFill>
                <a:latin typeface="Nunito"/>
                <a:ea typeface="Nunito"/>
                <a:cs typeface="Nunito"/>
                <a:sym typeface="Nunito"/>
              </a:rPr>
              <a:t>BANNER</a:t>
            </a:r>
            <a:endParaRPr b="1">
              <a:latin typeface="Nunito"/>
              <a:ea typeface="Nunito"/>
              <a:cs typeface="Nunito"/>
              <a:sym typeface="Nunito"/>
            </a:endParaRPr>
          </a:p>
        </p:txBody>
      </p:sp>
      <p:sp>
        <p:nvSpPr>
          <p:cNvPr id="142" name="Google Shape;142;p7"/>
          <p:cNvSpPr/>
          <p:nvPr/>
        </p:nvSpPr>
        <p:spPr>
          <a:xfrm>
            <a:off x="646825" y="1920250"/>
            <a:ext cx="5017500" cy="3758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0" lang="en-US" sz="1800" u="none" cap="none" strike="noStrike">
                <a:solidFill>
                  <a:schemeClr val="lt1"/>
                </a:solidFill>
                <a:latin typeface="Nunito Medium"/>
                <a:ea typeface="Nunito Medium"/>
                <a:cs typeface="Nunito Medium"/>
                <a:sym typeface="Nunito Medium"/>
              </a:rPr>
              <a:t>The Banner ad format is a standard non-expanding ad unit.  Though standard, a banner is a great base to start with when adding rich media components to your ad, such as videos and animations. </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8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800" u="none" cap="none" strike="noStrike">
                <a:solidFill>
                  <a:schemeClr val="lt1"/>
                </a:solidFill>
                <a:latin typeface="Nunito Medium"/>
                <a:ea typeface="Nunito Medium"/>
                <a:cs typeface="Nunito Medium"/>
                <a:sym typeface="Nunito Medium"/>
              </a:rPr>
              <a:t>Note - you can add additional screens to your banner ad by clicking the + icon in the screens and layers panel. </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8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800" u="none" cap="none" strike="noStrike">
                <a:solidFill>
                  <a:schemeClr val="lt1"/>
                </a:solidFill>
                <a:latin typeface="Nunito Medium"/>
                <a:ea typeface="Nunito Medium"/>
                <a:cs typeface="Nunito Medium"/>
                <a:sym typeface="Nunito Medium"/>
              </a:rPr>
              <a:t>Example: </a:t>
            </a:r>
            <a:r>
              <a:rPr i="0" lang="en-US" sz="1800" u="sng" cap="none" strike="noStrike">
                <a:solidFill>
                  <a:schemeClr val="lt1"/>
                </a:solidFill>
                <a:latin typeface="Nunito Medium"/>
                <a:ea typeface="Nunito Medium"/>
                <a:cs typeface="Nunito Medium"/>
                <a:sym typeface="Nunito Medium"/>
                <a:hlinkClick r:id="rId3">
                  <a:extLst>
                    <a:ext uri="{A12FA001-AC4F-418D-AE19-62706E023703}">
                      <ahyp:hlinkClr val="tx"/>
                    </a:ext>
                  </a:extLst>
                </a:hlinkClick>
              </a:rPr>
              <a:t>Banner with Video</a:t>
            </a:r>
            <a:endParaRPr i="0" sz="18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i="0" sz="18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800" u="none" cap="none" strike="noStrike">
                <a:solidFill>
                  <a:schemeClr val="lt1"/>
                </a:solidFill>
                <a:latin typeface="Nunito Medium"/>
                <a:ea typeface="Nunito Medium"/>
                <a:cs typeface="Nunito Medium"/>
                <a:sym typeface="Nunito Medium"/>
              </a:rPr>
              <a:t>Learn how to build your own Banner unit </a:t>
            </a:r>
            <a:r>
              <a:rPr i="0" lang="en-US" sz="1800" u="sng" cap="none" strike="noStrike">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i="0" lang="en-US" sz="1800" u="none" cap="none" strike="noStrike">
                <a:solidFill>
                  <a:schemeClr val="lt1"/>
                </a:solidFill>
                <a:latin typeface="Nunito Medium"/>
                <a:ea typeface="Nunito Medium"/>
                <a:cs typeface="Nunito Medium"/>
                <a:sym typeface="Nunito Medium"/>
              </a:rPr>
              <a:t>  </a:t>
            </a:r>
            <a:endParaRPr i="0" sz="1800" u="none" cap="none" strike="noStrike">
              <a:solidFill>
                <a:schemeClr val="lt1"/>
              </a:solidFill>
              <a:latin typeface="Nunito Medium"/>
              <a:ea typeface="Nunito Medium"/>
              <a:cs typeface="Nunito Medium"/>
              <a:sym typeface="Nunito Medium"/>
            </a:endParaRPr>
          </a:p>
        </p:txBody>
      </p:sp>
      <p:pic>
        <p:nvPicPr>
          <p:cNvPr id="143" name="Google Shape;143;p7"/>
          <p:cNvPicPr preferRelativeResize="0"/>
          <p:nvPr/>
        </p:nvPicPr>
        <p:blipFill rotWithShape="1">
          <a:blip r:embed="rId5">
            <a:alphaModFix/>
          </a:blip>
          <a:srcRect b="0" l="0" r="0" t="0"/>
          <a:stretch/>
        </p:blipFill>
        <p:spPr>
          <a:xfrm>
            <a:off x="6015336" y="3706662"/>
            <a:ext cx="5418666" cy="2709333"/>
          </a:xfrm>
          <a:prstGeom prst="rect">
            <a:avLst/>
          </a:prstGeom>
          <a:noFill/>
          <a:ln>
            <a:noFill/>
          </a:ln>
        </p:spPr>
      </p:pic>
      <p:pic>
        <p:nvPicPr>
          <p:cNvPr id="144" name="Google Shape;144;p7"/>
          <p:cNvPicPr preferRelativeResize="0"/>
          <p:nvPr/>
        </p:nvPicPr>
        <p:blipFill>
          <a:blip r:embed="rId6">
            <a:alphaModFix/>
          </a:blip>
          <a:stretch>
            <a:fillRect/>
          </a:stretch>
        </p:blipFill>
        <p:spPr>
          <a:xfrm>
            <a:off x="5869600" y="442020"/>
            <a:ext cx="5710159" cy="30035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49" name="Shape 149"/>
        <p:cNvGrpSpPr/>
        <p:nvPr/>
      </p:nvGrpSpPr>
      <p:grpSpPr>
        <a:xfrm>
          <a:off x="0" y="0"/>
          <a:ext cx="0" cy="0"/>
          <a:chOff x="0" y="0"/>
          <a:chExt cx="0" cy="0"/>
        </a:xfrm>
      </p:grpSpPr>
      <p:sp>
        <p:nvSpPr>
          <p:cNvPr id="150" name="Google Shape;150;p8"/>
          <p:cNvSpPr/>
          <p:nvPr/>
        </p:nvSpPr>
        <p:spPr>
          <a:xfrm>
            <a:off x="595724" y="1262929"/>
            <a:ext cx="8544900" cy="51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7CDA24"/>
                </a:solidFill>
                <a:latin typeface="Nunito"/>
                <a:ea typeface="Nunito"/>
                <a:cs typeface="Nunito"/>
                <a:sym typeface="Nunito"/>
              </a:rPr>
              <a:t>BANNER SPECS</a:t>
            </a:r>
            <a:endParaRPr b="1">
              <a:latin typeface="Nunito"/>
              <a:ea typeface="Nunito"/>
              <a:cs typeface="Nunito"/>
              <a:sym typeface="Nunito"/>
            </a:endParaRPr>
          </a:p>
        </p:txBody>
      </p:sp>
      <p:sp>
        <p:nvSpPr>
          <p:cNvPr id="151" name="Google Shape;151;p8"/>
          <p:cNvSpPr txBox="1"/>
          <p:nvPr/>
        </p:nvSpPr>
        <p:spPr>
          <a:xfrm>
            <a:off x="3569875" y="2260600"/>
            <a:ext cx="6908100" cy="354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Size varies depending on site</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.MP4, .MOV, .OGG, .FLV, .AVI, .OGV .WEBM, YouTube URL, Vimeo URL, VAST URL.</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4MB</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Auto or User Initiated </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30 seconds</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Yes</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Impression pixel tags, Click tracking tags, Viewability tags</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rtl="0" algn="l">
              <a:spcBef>
                <a:spcPts val="0"/>
              </a:spcBef>
              <a:spcAft>
                <a:spcPts val="0"/>
              </a:spcAft>
              <a:buClr>
                <a:schemeClr val="dk1"/>
              </a:buClr>
              <a:buFont typeface="Arial"/>
              <a:buNone/>
            </a:pPr>
            <a:r>
              <a:rPr lang="en-US">
                <a:solidFill>
                  <a:schemeClr val="lt1"/>
                </a:solidFill>
                <a:latin typeface="Nunito Medium"/>
                <a:ea typeface="Nunito Medium"/>
                <a:cs typeface="Nunito Medium"/>
                <a:sym typeface="Nunito Medium"/>
              </a:rPr>
              <a:t>Transparent PNGs for layers, and a PNG or JPG file sized to banner dimensions for background</a:t>
            </a:r>
            <a:endParaRPr>
              <a:latin typeface="Nunito Medium"/>
              <a:ea typeface="Nunito Medium"/>
              <a:cs typeface="Nunito Medium"/>
              <a:sym typeface="Nunito Medium"/>
            </a:endParaRPr>
          </a:p>
        </p:txBody>
      </p:sp>
      <p:sp>
        <p:nvSpPr>
          <p:cNvPr id="152" name="Google Shape;152;p8"/>
          <p:cNvSpPr txBox="1"/>
          <p:nvPr/>
        </p:nvSpPr>
        <p:spPr>
          <a:xfrm>
            <a:off x="595725" y="2260600"/>
            <a:ext cx="2463900" cy="360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Initial Dimensions</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Video Format</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Max Video File Size</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Video Initiation </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Suggested Video Length</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Mobile Ready</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3rd Party Tracking</a:t>
            </a:r>
            <a:endParaRPr>
              <a:latin typeface="Nunito Medium"/>
              <a:ea typeface="Nunito Medium"/>
              <a:cs typeface="Nunito Medium"/>
              <a:sym typeface="Nunito Medium"/>
            </a:endParaRPr>
          </a:p>
          <a:p>
            <a:pPr indent="0" lvl="0" marL="0" marR="0" rtl="0" algn="l">
              <a:spcBef>
                <a:spcPts val="0"/>
              </a:spcBef>
              <a:spcAft>
                <a:spcPts val="0"/>
              </a:spcAft>
              <a:buNone/>
            </a:pPr>
            <a:r>
              <a:t/>
            </a:r>
            <a:endParaRPr i="0" sz="1400" u="none" cap="none" strike="noStrike">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i="0" lang="en-US" sz="1400" u="none" cap="none" strike="noStrike">
                <a:solidFill>
                  <a:schemeClr val="lt1"/>
                </a:solidFill>
                <a:latin typeface="Nunito Medium"/>
                <a:ea typeface="Nunito Medium"/>
                <a:cs typeface="Nunito Medium"/>
                <a:sym typeface="Nunito Medium"/>
              </a:rPr>
              <a:t>Creative Assets</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3" name="Google Shape;153;p8"/>
          <p:cNvPicPr preferRelativeResize="0"/>
          <p:nvPr/>
        </p:nvPicPr>
        <p:blipFill>
          <a:blip r:embed="rId3">
            <a:alphaModFix/>
          </a:blip>
          <a:stretch>
            <a:fillRect/>
          </a:stretch>
        </p:blipFill>
        <p:spPr>
          <a:xfrm>
            <a:off x="6903562" y="-2882425"/>
            <a:ext cx="4923699" cy="4923699"/>
          </a:xfrm>
          <a:prstGeom prst="rect">
            <a:avLst/>
          </a:prstGeom>
          <a:noFill/>
          <a:ln>
            <a:noFill/>
          </a:ln>
        </p:spPr>
      </p:pic>
      <p:pic>
        <p:nvPicPr>
          <p:cNvPr id="154" name="Google Shape;154;p8"/>
          <p:cNvPicPr preferRelativeResize="0"/>
          <p:nvPr/>
        </p:nvPicPr>
        <p:blipFill>
          <a:blip r:embed="rId3">
            <a:alphaModFix/>
          </a:blip>
          <a:stretch>
            <a:fillRect/>
          </a:stretch>
        </p:blipFill>
        <p:spPr>
          <a:xfrm>
            <a:off x="9810187" y="2715750"/>
            <a:ext cx="4923699" cy="4923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0717"/>
        </a:solidFill>
      </p:bgPr>
    </p:bg>
    <p:spTree>
      <p:nvGrpSpPr>
        <p:cNvPr id="158" name="Shape 158"/>
        <p:cNvGrpSpPr/>
        <p:nvPr/>
      </p:nvGrpSpPr>
      <p:grpSpPr>
        <a:xfrm>
          <a:off x="0" y="0"/>
          <a:ext cx="0" cy="0"/>
          <a:chOff x="0" y="0"/>
          <a:chExt cx="0" cy="0"/>
        </a:xfrm>
      </p:grpSpPr>
      <p:sp>
        <p:nvSpPr>
          <p:cNvPr id="159" name="Google Shape;159;p9"/>
          <p:cNvSpPr txBox="1"/>
          <p:nvPr>
            <p:ph type="title"/>
          </p:nvPr>
        </p:nvSpPr>
        <p:spPr>
          <a:xfrm>
            <a:off x="494425" y="1234325"/>
            <a:ext cx="4386900" cy="910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CDA24"/>
              </a:buClr>
              <a:buSzPts val="4800"/>
              <a:buFont typeface="Open Sans"/>
              <a:buNone/>
            </a:pPr>
            <a:r>
              <a:rPr b="1" lang="en-US" sz="4800">
                <a:solidFill>
                  <a:srgbClr val="7CDA24"/>
                </a:solidFill>
                <a:latin typeface="Nunito"/>
                <a:ea typeface="Nunito"/>
                <a:cs typeface="Nunito"/>
                <a:sym typeface="Nunito"/>
              </a:rPr>
              <a:t>3D BANNER</a:t>
            </a:r>
            <a:endParaRPr b="1">
              <a:latin typeface="Nunito"/>
              <a:ea typeface="Nunito"/>
              <a:cs typeface="Nunito"/>
              <a:sym typeface="Nunito"/>
            </a:endParaRPr>
          </a:p>
        </p:txBody>
      </p:sp>
      <p:sp>
        <p:nvSpPr>
          <p:cNvPr id="160" name="Google Shape;160;p9"/>
          <p:cNvSpPr txBox="1"/>
          <p:nvPr/>
        </p:nvSpPr>
        <p:spPr>
          <a:xfrm>
            <a:off x="494425" y="2206663"/>
            <a:ext cx="5580600" cy="341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Create a captivating Banner ad with stunning touch-friendly 3D parallax hover effects! Add multiple transparent layers to allow elements to ”pop out” of  the ad.</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Note - you can add additional screens to your banner ad by clicking the + icon in the screens and layers panel.   </a:t>
            </a:r>
            <a:endParaRPr>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Example: </a:t>
            </a:r>
            <a:r>
              <a:rPr lang="en-US" sz="1800" u="sng">
                <a:solidFill>
                  <a:schemeClr val="lt1"/>
                </a:solidFill>
                <a:latin typeface="Nunito Medium"/>
                <a:ea typeface="Nunito Medium"/>
                <a:cs typeface="Nunito Medium"/>
                <a:sym typeface="Nunito Medium"/>
                <a:hlinkClick r:id="rId3">
                  <a:extLst>
                    <a:ext uri="{A12FA001-AC4F-418D-AE19-62706E023703}">
                      <ahyp:hlinkClr val="tx"/>
                    </a:ext>
                  </a:extLst>
                </a:hlinkClick>
              </a:rPr>
              <a:t>3D Banner with Video</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t/>
            </a:r>
            <a:endParaRPr sz="1800">
              <a:solidFill>
                <a:schemeClr val="lt1"/>
              </a:solidFill>
              <a:latin typeface="Nunito Medium"/>
              <a:ea typeface="Nunito Medium"/>
              <a:cs typeface="Nunito Medium"/>
              <a:sym typeface="Nunito Medium"/>
            </a:endParaRPr>
          </a:p>
          <a:p>
            <a:pPr indent="0" lvl="0" marL="0" marR="0" rtl="0" algn="l">
              <a:spcBef>
                <a:spcPts val="0"/>
              </a:spcBef>
              <a:spcAft>
                <a:spcPts val="0"/>
              </a:spcAft>
              <a:buNone/>
            </a:pPr>
            <a:r>
              <a:rPr lang="en-US" sz="1800">
                <a:solidFill>
                  <a:schemeClr val="lt1"/>
                </a:solidFill>
                <a:latin typeface="Nunito Medium"/>
                <a:ea typeface="Nunito Medium"/>
                <a:cs typeface="Nunito Medium"/>
                <a:sym typeface="Nunito Medium"/>
              </a:rPr>
              <a:t>Learn how to build your own 3D Banner unit </a:t>
            </a:r>
            <a:r>
              <a:rPr lang="en-US" sz="1800" u="sng">
                <a:solidFill>
                  <a:schemeClr val="lt1"/>
                </a:solidFill>
                <a:latin typeface="Nunito Medium"/>
                <a:ea typeface="Nunito Medium"/>
                <a:cs typeface="Nunito Medium"/>
                <a:sym typeface="Nunito Medium"/>
                <a:hlinkClick r:id="rId4">
                  <a:extLst>
                    <a:ext uri="{A12FA001-AC4F-418D-AE19-62706E023703}">
                      <ahyp:hlinkClr val="tx"/>
                    </a:ext>
                  </a:extLst>
                </a:hlinkClick>
              </a:rPr>
              <a:t>here</a:t>
            </a:r>
            <a:r>
              <a:rPr lang="en-US" sz="1800" u="sng">
                <a:solidFill>
                  <a:schemeClr val="lt1"/>
                </a:solidFill>
                <a:latin typeface="Nunito Medium"/>
                <a:ea typeface="Nunito Medium"/>
                <a:cs typeface="Nunito Medium"/>
                <a:sym typeface="Nunito Medium"/>
                <a:hlinkClick r:id="rId5">
                  <a:extLst>
                    <a:ext uri="{A12FA001-AC4F-418D-AE19-62706E023703}">
                      <ahyp:hlinkClr val="tx"/>
                    </a:ext>
                  </a:extLst>
                </a:hlinkClick>
              </a:rPr>
              <a:t>.</a:t>
            </a:r>
            <a:r>
              <a:rPr lang="en-US" sz="1800">
                <a:solidFill>
                  <a:schemeClr val="lt1"/>
                </a:solidFill>
                <a:latin typeface="Nunito Medium"/>
                <a:ea typeface="Nunito Medium"/>
                <a:cs typeface="Nunito Medium"/>
                <a:sym typeface="Nunito Medium"/>
              </a:rPr>
              <a:t>  </a:t>
            </a:r>
            <a:endParaRPr sz="1800">
              <a:solidFill>
                <a:schemeClr val="lt1"/>
              </a:solidFill>
              <a:latin typeface="Nunito Medium"/>
              <a:ea typeface="Nunito Medium"/>
              <a:cs typeface="Nunito Medium"/>
              <a:sym typeface="Nunito Medium"/>
            </a:endParaRPr>
          </a:p>
        </p:txBody>
      </p:sp>
      <p:pic>
        <p:nvPicPr>
          <p:cNvPr id="161" name="Google Shape;161;p9"/>
          <p:cNvPicPr preferRelativeResize="0"/>
          <p:nvPr/>
        </p:nvPicPr>
        <p:blipFill>
          <a:blip r:embed="rId6">
            <a:alphaModFix/>
          </a:blip>
          <a:stretch>
            <a:fillRect/>
          </a:stretch>
        </p:blipFill>
        <p:spPr>
          <a:xfrm>
            <a:off x="6295025" y="2115588"/>
            <a:ext cx="5715000" cy="2695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2023-04-10T14:51:52Z</dcterms:created>
  <dc:creator>lmclaughlin@adventive.com</dc:creator>
</cp:coreProperties>
</file>