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Nunito"/>
      <p:regular r:id="rId24"/>
      <p:bold r:id="rId25"/>
      <p:italic r:id="rId26"/>
      <p:boldItalic r:id="rId27"/>
    </p:embeddedFont>
    <p:embeddedFont>
      <p:font typeface="Nunito Medium"/>
      <p:regular r:id="rId28"/>
      <p:bold r:id="rId29"/>
      <p:italic r:id="rId30"/>
      <p:boldItalic r:id="rId31"/>
    </p:embeddedFont>
    <p:embeddedFont>
      <p:font typeface="Roboto Light"/>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guide id="3" pos="360">
          <p15:clr>
            <a:srgbClr val="747775"/>
          </p15:clr>
        </p15:guide>
      </p15:sldGuideLst>
    </p:ext>
    <p:ext uri="GoogleSlidesCustomDataVersion2">
      <go:slidesCustomData xmlns:go="http://customooxmlschemas.google.com/" r:id="rId36" roundtripDataSignature="AMtx7mgJq4WKBIz4pOAtUjTmndjtk+sP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 pos="3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Nunito-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italic.fntdata"/><Relationship Id="rId25" Type="http://schemas.openxmlformats.org/officeDocument/2006/relationships/font" Target="fonts/Nunito-bold.fntdata"/><Relationship Id="rId28" Type="http://schemas.openxmlformats.org/officeDocument/2006/relationships/font" Target="fonts/NunitoMedium-regular.fntdata"/><Relationship Id="rId27" Type="http://schemas.openxmlformats.org/officeDocument/2006/relationships/font" Target="fonts/Nuni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Medium-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Medium-boldItalic.fntdata"/><Relationship Id="rId30" Type="http://schemas.openxmlformats.org/officeDocument/2006/relationships/font" Target="fonts/NunitoMedium-italic.fntdata"/><Relationship Id="rId11" Type="http://schemas.openxmlformats.org/officeDocument/2006/relationships/slide" Target="slides/slide6.xml"/><Relationship Id="rId33" Type="http://schemas.openxmlformats.org/officeDocument/2006/relationships/font" Target="fonts/RobotoLight-bold.fntdata"/><Relationship Id="rId10" Type="http://schemas.openxmlformats.org/officeDocument/2006/relationships/slide" Target="slides/slide5.xml"/><Relationship Id="rId32" Type="http://schemas.openxmlformats.org/officeDocument/2006/relationships/font" Target="fonts/RobotoLight-regular.fntdata"/><Relationship Id="rId13" Type="http://schemas.openxmlformats.org/officeDocument/2006/relationships/slide" Target="slides/slide8.xml"/><Relationship Id="rId35" Type="http://schemas.openxmlformats.org/officeDocument/2006/relationships/font" Target="fonts/RobotoLight-boldItalic.fntdata"/><Relationship Id="rId12" Type="http://schemas.openxmlformats.org/officeDocument/2006/relationships/slide" Target="slides/slide7.xml"/><Relationship Id="rId34" Type="http://schemas.openxmlformats.org/officeDocument/2006/relationships/font" Target="fonts/RobotoLight-italic.fntdata"/><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32b27cdd9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g232b27cdd9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32b27cdd9a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32b27cdd9a_0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232b27cdd9a_0_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32b27cdd9a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32b27cdd9a_0_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32b27cdd9a_0_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32b27cdd9a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32b27cdd9a_0_1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32b27cdd9a_0_1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6"/>
          <p:cNvSpPr/>
          <p:nvPr>
            <p:ph idx="2" type="pic"/>
          </p:nvPr>
        </p:nvSpPr>
        <p:spPr>
          <a:xfrm>
            <a:off x="5183188" y="987425"/>
            <a:ext cx="6172200" cy="4873625"/>
          </a:xfrm>
          <a:prstGeom prst="rect">
            <a:avLst/>
          </a:prstGeom>
          <a:noFill/>
          <a:ln>
            <a:noFill/>
          </a:ln>
        </p:spPr>
      </p:sp>
      <p:sp>
        <p:nvSpPr>
          <p:cNvPr id="68" name="Google Shape;68;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support.adventive.com/hc/en-us/articles/206496383-Component-HTML-Import-Code-Snippet-Editor" TargetMode="External"/><Relationship Id="rId4" Type="http://schemas.openxmlformats.org/officeDocument/2006/relationships/hyperlink" Target="https://gallery.adventive.com/demo/019.html" TargetMode="External"/><Relationship Id="rId5" Type="http://schemas.openxmlformats.org/officeDocument/2006/relationships/hyperlink" Target="https://help.adventive.com/en/knowledge/parallax-carousel" TargetMode="External"/><Relationship Id="rId6"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support.adventive.com/hc/en-us/articles/206496383-Component-HTML-Import-Code-Snippet-Editor" TargetMode="External"/><Relationship Id="rId4" Type="http://schemas.openxmlformats.org/officeDocument/2006/relationships/hyperlink" Target="https://gallery.adventive.com/demo/039.html" TargetMode="External"/><Relationship Id="rId5" Type="http://schemas.openxmlformats.org/officeDocument/2006/relationships/hyperlink" Target="https://help.adventive.com/en/knowledge/slideshow" TargetMode="External"/><Relationship Id="rId6"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support.adventive.com/hc/en-us/articles/206496383-Component-HTML-Import-Code-Snippet-Editor" TargetMode="External"/><Relationship Id="rId4" Type="http://schemas.openxmlformats.org/officeDocument/2006/relationships/hyperlink" Target="https://gallery.adventive.com/demo/029.html" TargetMode="External"/><Relationship Id="rId5" Type="http://schemas.openxmlformats.org/officeDocument/2006/relationships/hyperlink" Target="https://help.adventive.com/en/knowledge/tabs" TargetMode="External"/><Relationship Id="rId6"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gallery.adventive.com/demo/044.html" TargetMode="External"/><Relationship Id="rId4" Type="http://schemas.openxmlformats.org/officeDocument/2006/relationships/hyperlink" Target="https://help.adventive.com/en/knowledge/text-scroller-image-scroller" TargetMode="External"/><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gallery.adventive.com/demo/061.html" TargetMode="External"/><Relationship Id="rId4" Type="http://schemas.openxmlformats.org/officeDocument/2006/relationships/hyperlink" Target="https://help.adventive.com/en/knowledge/countdown-up-timer" TargetMode="External"/><Relationship Id="rId5"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gallery.adventive.com/demo/060.html" TargetMode="External"/><Relationship Id="rId4" Type="http://schemas.openxmlformats.org/officeDocument/2006/relationships/hyperlink" Target="https://help.adventive.com/en/knowledge/tooltip" TargetMode="External"/><Relationship Id="rId5"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console.adventive.com/ad/demohtml/7cf7c2b9-7e08-445a-b745-fe7a5d9e2a47" TargetMode="External"/><Relationship Id="rId4" Type="http://schemas.openxmlformats.org/officeDocument/2006/relationships/hyperlink" Target="https://console.adventive.com/ad/demohtml/7cf7c2b9-7e08-445a-b745-fe7a5d9e2a47" TargetMode="External"/><Relationship Id="rId5" Type="http://schemas.openxmlformats.org/officeDocument/2006/relationships/hyperlink" Target="https://help.adventive.com/en/knowledge/twitter-integration" TargetMode="External"/><Relationship Id="rId6"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console.adventive.com/ad/demohtml/c7a83e2d-e27f-4dc1-936d-b972bfa1cde2/0" TargetMode="External"/><Relationship Id="rId4" Type="http://schemas.openxmlformats.org/officeDocument/2006/relationships/hyperlink" Target="https://help.adventive.com/en/knowledge/video" TargetMode="External"/><Relationship Id="rId5" Type="http://schemas.openxmlformats.org/officeDocument/2006/relationships/hyperlink" Target="https://help.adventive.com/en/knowledge/video-asset-optimization" TargetMode="External"/><Relationship Id="rId6" Type="http://schemas.openxmlformats.org/officeDocument/2006/relationships/hyperlink" Target="https://help.adventive.com/en/knowledge/reporting/reports/video-report" TargetMode="External"/><Relationship Id="rId7"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gallery.adventive.com/demo/040.html" TargetMode="External"/><Relationship Id="rId4" Type="http://schemas.openxmlformats.org/officeDocument/2006/relationships/hyperlink" Target="https://www.sitepoint.com/embedding-virtual-reality-across-the-web-with-vr-views/" TargetMode="External"/><Relationship Id="rId5" Type="http://schemas.openxmlformats.org/officeDocument/2006/relationships/hyperlink" Target="https://developers.google.com/vr/concepts/vrview-web" TargetMode="External"/><Relationship Id="rId6" Type="http://schemas.openxmlformats.org/officeDocument/2006/relationships/hyperlink" Target="https://help.adventive.com/en/knowledge/component-vr-viewer-virtual-reality-panoramic-video" TargetMode="External"/><Relationship Id="rId7"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gallery.adventive.com/demo/083.html" TargetMode="External"/><Relationship Id="rId4" Type="http://schemas.openxmlformats.org/officeDocument/2006/relationships/hyperlink" Target="https://help.adventive.com/en/knowledge/audio-player" TargetMode="External"/><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console.adventive.com/ad/demohtml/6441931d-86dc-406d-a25c-5c4f98271e29/0" TargetMode="External"/><Relationship Id="rId4" Type="http://schemas.openxmlformats.org/officeDocument/2006/relationships/hyperlink" Target="https://console.adventive.com/ad/demohtml/fded587e-801a-457a-b88c-5510b91bfbef" TargetMode="External"/><Relationship Id="rId9" Type="http://schemas.openxmlformats.org/officeDocument/2006/relationships/image" Target="../media/image10.png"/><Relationship Id="rId5" Type="http://schemas.openxmlformats.org/officeDocument/2006/relationships/hyperlink" Target="https://help.adventive.com/en/knowledge/feed-parser-xml-rss-feed" TargetMode="External"/><Relationship Id="rId6" Type="http://schemas.openxmlformats.org/officeDocument/2006/relationships/hyperlink" Target="https://help.adventive.com/en/knowledge/designing-dynamic-xml-rss-feeds" TargetMode="External"/><Relationship Id="rId7" Type="http://schemas.openxmlformats.org/officeDocument/2006/relationships/image" Target="../media/image9.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gallery.adventive.com/demo/056.html" TargetMode="External"/><Relationship Id="rId4" Type="http://schemas.openxmlformats.org/officeDocument/2006/relationships/hyperlink" Target="https://support.adventive.com/hc/en-us/articles/208465506-Component-Forms-" TargetMode="External"/><Relationship Id="rId5" Type="http://schemas.openxmlformats.org/officeDocument/2006/relationships/image" Target="../media/image15.png"/><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support.adventive.com/hc/en-us/articles/206496383-Component-HTML-Import-Code-Snippet-Editor" TargetMode="External"/><Relationship Id="rId4" Type="http://schemas.openxmlformats.org/officeDocument/2006/relationships/hyperlink" Target="https://gallery.adventive.com/demo/014.html" TargetMode="External"/><Relationship Id="rId5" Type="http://schemas.openxmlformats.org/officeDocument/2006/relationships/hyperlink" Target="https://support.adventive.com/hc/en-us/articles/115001111786-Component-Feed-Parser-XML-RSS-Feed-" TargetMode="External"/><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gallery.adventive.com/demo/032.html" TargetMode="External"/><Relationship Id="rId4" Type="http://schemas.openxmlformats.org/officeDocument/2006/relationships/hyperlink" Target="https://help.adventive.com/en/knowledge/image-compare" TargetMode="External"/><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hyperlink" Target="https://help.adventive.com/en/knowledge/photoshop-file-import"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87" name="Shape 87"/>
        <p:cNvGrpSpPr/>
        <p:nvPr/>
      </p:nvGrpSpPr>
      <p:grpSpPr>
        <a:xfrm>
          <a:off x="0" y="0"/>
          <a:ext cx="0" cy="0"/>
          <a:chOff x="0" y="0"/>
          <a:chExt cx="0" cy="0"/>
        </a:xfrm>
      </p:grpSpPr>
      <p:pic>
        <p:nvPicPr>
          <p:cNvPr id="88" name="Google Shape;88;g232b27cdd9a_0_0"/>
          <p:cNvPicPr preferRelativeResize="0"/>
          <p:nvPr/>
        </p:nvPicPr>
        <p:blipFill>
          <a:blip r:embed="rId3">
            <a:alphaModFix/>
          </a:blip>
          <a:stretch>
            <a:fillRect/>
          </a:stretch>
        </p:blipFill>
        <p:spPr>
          <a:xfrm flipH="1" rot="-7118726">
            <a:off x="-2592795" y="-4078102"/>
            <a:ext cx="7661887" cy="7661879"/>
          </a:xfrm>
          <a:prstGeom prst="rect">
            <a:avLst/>
          </a:prstGeom>
          <a:noFill/>
          <a:ln>
            <a:noFill/>
          </a:ln>
        </p:spPr>
      </p:pic>
      <p:pic>
        <p:nvPicPr>
          <p:cNvPr id="89" name="Google Shape;89;g232b27cdd9a_0_0"/>
          <p:cNvPicPr preferRelativeResize="0"/>
          <p:nvPr/>
        </p:nvPicPr>
        <p:blipFill>
          <a:blip r:embed="rId4">
            <a:alphaModFix/>
          </a:blip>
          <a:stretch>
            <a:fillRect/>
          </a:stretch>
        </p:blipFill>
        <p:spPr>
          <a:xfrm flipH="1" rot="2700015">
            <a:off x="8815189" y="6691209"/>
            <a:ext cx="6602499" cy="6602507"/>
          </a:xfrm>
          <a:prstGeom prst="rect">
            <a:avLst/>
          </a:prstGeom>
          <a:noFill/>
          <a:ln>
            <a:noFill/>
          </a:ln>
        </p:spPr>
      </p:pic>
      <p:sp>
        <p:nvSpPr>
          <p:cNvPr id="90" name="Google Shape;90;g232b27cdd9a_0_0"/>
          <p:cNvSpPr txBox="1"/>
          <p:nvPr/>
        </p:nvSpPr>
        <p:spPr>
          <a:xfrm>
            <a:off x="1524000" y="3602087"/>
            <a:ext cx="9144000" cy="676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None/>
            </a:pPr>
            <a:r>
              <a:rPr lang="en-US" sz="2400">
                <a:solidFill>
                  <a:srgbClr val="FFFFFF"/>
                </a:solidFill>
                <a:latin typeface="Nunito Medium"/>
                <a:ea typeface="Nunito Medium"/>
                <a:cs typeface="Nunito Medium"/>
                <a:sym typeface="Nunito Medium"/>
              </a:rPr>
              <a:t>Overview of Components</a:t>
            </a:r>
            <a:endParaRPr sz="2400">
              <a:solidFill>
                <a:srgbClr val="000000"/>
              </a:solidFill>
              <a:latin typeface="Nunito Medium"/>
              <a:ea typeface="Nunito Medium"/>
              <a:cs typeface="Nunito Medium"/>
              <a:sym typeface="Nunito Medium"/>
            </a:endParaRPr>
          </a:p>
        </p:txBody>
      </p:sp>
      <p:pic>
        <p:nvPicPr>
          <p:cNvPr id="91" name="Google Shape;91;g232b27cdd9a_0_0"/>
          <p:cNvPicPr preferRelativeResize="0"/>
          <p:nvPr/>
        </p:nvPicPr>
        <p:blipFill rotWithShape="1">
          <a:blip r:embed="rId5">
            <a:alphaModFix/>
          </a:blip>
          <a:srcRect b="0" l="0" r="0" t="0"/>
          <a:stretch/>
        </p:blipFill>
        <p:spPr>
          <a:xfrm>
            <a:off x="2711577" y="2731524"/>
            <a:ext cx="6768845" cy="676885"/>
          </a:xfrm>
          <a:prstGeom prst="rect">
            <a:avLst/>
          </a:prstGeom>
          <a:noFill/>
          <a:ln>
            <a:noFill/>
          </a:ln>
        </p:spPr>
      </p:pic>
      <p:pic>
        <p:nvPicPr>
          <p:cNvPr id="92" name="Google Shape;92;g232b27cdd9a_0_0"/>
          <p:cNvPicPr preferRelativeResize="0"/>
          <p:nvPr/>
        </p:nvPicPr>
        <p:blipFill>
          <a:blip r:embed="rId6">
            <a:alphaModFix/>
          </a:blip>
          <a:stretch>
            <a:fillRect/>
          </a:stretch>
        </p:blipFill>
        <p:spPr>
          <a:xfrm rot="-6621311">
            <a:off x="7056748" y="1457547"/>
            <a:ext cx="8513501" cy="851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71" name="Shape 171"/>
        <p:cNvGrpSpPr/>
        <p:nvPr/>
      </p:nvGrpSpPr>
      <p:grpSpPr>
        <a:xfrm>
          <a:off x="0" y="0"/>
          <a:ext cx="0" cy="0"/>
          <a:chOff x="0" y="0"/>
          <a:chExt cx="0" cy="0"/>
        </a:xfrm>
      </p:grpSpPr>
      <p:sp>
        <p:nvSpPr>
          <p:cNvPr id="172" name="Google Shape;172;p7"/>
          <p:cNvSpPr/>
          <p:nvPr/>
        </p:nvSpPr>
        <p:spPr>
          <a:xfrm>
            <a:off x="522102" y="846537"/>
            <a:ext cx="8747100" cy="53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PARALLAX CAROUSEL</a:t>
            </a:r>
            <a:endParaRPr b="1" sz="2400">
              <a:solidFill>
                <a:srgbClr val="7CDA24"/>
              </a:solidFill>
              <a:latin typeface="Nunito"/>
              <a:ea typeface="Nunito"/>
              <a:cs typeface="Nunito"/>
              <a:sym typeface="Nunito"/>
            </a:endParaRPr>
          </a:p>
        </p:txBody>
      </p:sp>
      <p:sp>
        <p:nvSpPr>
          <p:cNvPr id="173" name="Google Shape;173;p7">
            <a:hlinkClick r:id="rId3"/>
          </p:cNvPr>
          <p:cNvSpPr/>
          <p:nvPr/>
        </p:nvSpPr>
        <p:spPr>
          <a:xfrm>
            <a:off x="598300" y="1531400"/>
            <a:ext cx="5370300" cy="49548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The Parallax Carousel Component enables you to upload multiple images (up to 40!) to emulate motion. Whether it’s a 360 degree spin, or simple motion as your scroll, this is a fun and unique way to show off your products and services.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You can enable custom trigger points and speeds to fine tune your advertisement with the click of a button. Furthermore, you can rearrange or replace assets at any given time.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Behr Parallax Carousel</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u="sng">
                <a:solidFill>
                  <a:schemeClr val="lt1"/>
                </a:solidFill>
                <a:latin typeface="Nunito Medium"/>
                <a:ea typeface="Nunito Medium"/>
                <a:cs typeface="Nunito Medium"/>
                <a:sym typeface="Nunito Medium"/>
                <a:hlinkClick r:id="rId5">
                  <a:extLst>
                    <a:ext uri="{A12FA001-AC4F-418D-AE19-62706E023703}">
                      <ahyp:hlinkClr val="tx"/>
                    </a:ext>
                  </a:extLst>
                </a:hlinkClick>
              </a:rPr>
              <a:t>Click here</a:t>
            </a:r>
            <a:r>
              <a:rPr lang="en-US" sz="1800">
                <a:solidFill>
                  <a:schemeClr val="lt1"/>
                </a:solidFill>
                <a:latin typeface="Nunito Medium"/>
                <a:ea typeface="Nunito Medium"/>
                <a:cs typeface="Nunito Medium"/>
                <a:sym typeface="Nunito Medium"/>
              </a:rPr>
              <a:t> </a:t>
            </a:r>
            <a:r>
              <a:rPr lang="en-US" sz="1800">
                <a:solidFill>
                  <a:schemeClr val="lt1"/>
                </a:solidFill>
                <a:latin typeface="Nunito Medium"/>
                <a:ea typeface="Nunito Medium"/>
                <a:cs typeface="Nunito Medium"/>
                <a:sym typeface="Nunito Medium"/>
              </a:rPr>
              <a:t>to learn how to integrate this unit into your ads.</a:t>
            </a:r>
            <a:endParaRPr i="0" sz="2133" u="none" cap="none" strike="noStrike">
              <a:solidFill>
                <a:srgbClr val="FFFFFF"/>
              </a:solidFill>
              <a:latin typeface="Nunito Medium"/>
              <a:ea typeface="Nunito Medium"/>
              <a:cs typeface="Nunito Medium"/>
              <a:sym typeface="Nunito Medium"/>
            </a:endParaRPr>
          </a:p>
        </p:txBody>
      </p:sp>
      <p:pic>
        <p:nvPicPr>
          <p:cNvPr id="174" name="Google Shape;174;p7"/>
          <p:cNvPicPr preferRelativeResize="0"/>
          <p:nvPr/>
        </p:nvPicPr>
        <p:blipFill>
          <a:blip r:embed="rId6">
            <a:alphaModFix/>
          </a:blip>
          <a:stretch>
            <a:fillRect/>
          </a:stretch>
        </p:blipFill>
        <p:spPr>
          <a:xfrm>
            <a:off x="5984050" y="1920883"/>
            <a:ext cx="6207949" cy="36130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78" name="Shape 178"/>
        <p:cNvGrpSpPr/>
        <p:nvPr/>
      </p:nvGrpSpPr>
      <p:grpSpPr>
        <a:xfrm>
          <a:off x="0" y="0"/>
          <a:ext cx="0" cy="0"/>
          <a:chOff x="0" y="0"/>
          <a:chExt cx="0" cy="0"/>
        </a:xfrm>
      </p:grpSpPr>
      <p:sp>
        <p:nvSpPr>
          <p:cNvPr id="179" name="Google Shape;179;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80" name="Google Shape;180;p8"/>
          <p:cNvSpPr/>
          <p:nvPr/>
        </p:nvSpPr>
        <p:spPr>
          <a:xfrm>
            <a:off x="5887473" y="1131425"/>
            <a:ext cx="4105200" cy="53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SLIDESHOW</a:t>
            </a:r>
            <a:endParaRPr b="1" sz="2400">
              <a:solidFill>
                <a:srgbClr val="7CDA24"/>
              </a:solidFill>
              <a:latin typeface="Nunito"/>
              <a:ea typeface="Nunito"/>
              <a:cs typeface="Nunito"/>
              <a:sym typeface="Nunito"/>
            </a:endParaRPr>
          </a:p>
        </p:txBody>
      </p:sp>
      <p:sp>
        <p:nvSpPr>
          <p:cNvPr id="181" name="Google Shape;181;p8">
            <a:hlinkClick r:id="rId3"/>
          </p:cNvPr>
          <p:cNvSpPr/>
          <p:nvPr/>
        </p:nvSpPr>
        <p:spPr>
          <a:xfrm>
            <a:off x="5887475" y="1979875"/>
            <a:ext cx="5812500" cy="39267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lang="en-US" sz="1700">
                <a:solidFill>
                  <a:schemeClr val="lt1"/>
                </a:solidFill>
                <a:latin typeface="Nunito Medium"/>
                <a:ea typeface="Nunito Medium"/>
                <a:cs typeface="Nunito Medium"/>
                <a:sym typeface="Nunito Medium"/>
              </a:rPr>
              <a:t>The Slideshow Component allows you to add multiple images/videos to an ad in one location.</a:t>
            </a:r>
            <a:endParaRPr>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700">
                <a:solidFill>
                  <a:schemeClr val="lt1"/>
                </a:solidFill>
                <a:latin typeface="Nunito Medium"/>
                <a:ea typeface="Nunito Medium"/>
                <a:cs typeface="Nunito Medium"/>
                <a:sym typeface="Nunito Medium"/>
              </a:rPr>
              <a:t>This component can be added to any type of Format, and you can add multiple slideshows to one unit. </a:t>
            </a:r>
            <a:endParaRPr>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700">
                <a:solidFill>
                  <a:schemeClr val="lt1"/>
                </a:solidFill>
                <a:latin typeface="Nunito Medium"/>
                <a:ea typeface="Nunito Medium"/>
                <a:cs typeface="Nunito Medium"/>
                <a:sym typeface="Nunito Medium"/>
              </a:rPr>
              <a:t>These units are ideal for shoppable capability, and are an excellent way to showcase multiple items in a confined space.</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700">
                <a:solidFill>
                  <a:schemeClr val="lt1"/>
                </a:solidFill>
                <a:latin typeface="Nunito Medium"/>
                <a:ea typeface="Nunito Medium"/>
                <a:cs typeface="Nunito Medium"/>
                <a:sym typeface="Nunito Medium"/>
              </a:rPr>
              <a:t>Example: </a:t>
            </a:r>
            <a:r>
              <a:rPr lang="en-US" sz="1700" u="sng">
                <a:solidFill>
                  <a:schemeClr val="lt1"/>
                </a:solidFill>
                <a:latin typeface="Nunito Medium"/>
                <a:ea typeface="Nunito Medium"/>
                <a:cs typeface="Nunito Medium"/>
                <a:sym typeface="Nunito Medium"/>
                <a:hlinkClick r:id="rId4">
                  <a:extLst>
                    <a:ext uri="{A12FA001-AC4F-418D-AE19-62706E023703}">
                      <ahyp:hlinkClr val="tx"/>
                    </a:ext>
                  </a:extLst>
                </a:hlinkClick>
              </a:rPr>
              <a:t>Jungalow Animated Banner</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600" u="sng">
                <a:solidFill>
                  <a:schemeClr val="lt1"/>
                </a:solidFill>
                <a:latin typeface="Nunito Medium"/>
                <a:ea typeface="Nunito Medium"/>
                <a:cs typeface="Nunito Medium"/>
                <a:sym typeface="Nunito Medium"/>
                <a:hlinkClick r:id="rId5">
                  <a:extLst>
                    <a:ext uri="{A12FA001-AC4F-418D-AE19-62706E023703}">
                      <ahyp:hlinkClr val="tx"/>
                    </a:ext>
                  </a:extLst>
                </a:hlinkClick>
              </a:rPr>
              <a:t>Click here</a:t>
            </a:r>
            <a:r>
              <a:rPr lang="en-US" sz="1600">
                <a:solidFill>
                  <a:schemeClr val="lt1"/>
                </a:solidFill>
                <a:latin typeface="Nunito Medium"/>
                <a:ea typeface="Nunito Medium"/>
                <a:cs typeface="Nunito Medium"/>
                <a:sym typeface="Nunito Medium"/>
              </a:rPr>
              <a:t> </a:t>
            </a:r>
            <a:r>
              <a:rPr lang="en-US" sz="1600">
                <a:solidFill>
                  <a:schemeClr val="lt1"/>
                </a:solidFill>
                <a:latin typeface="Nunito Medium"/>
                <a:ea typeface="Nunito Medium"/>
                <a:cs typeface="Nunito Medium"/>
                <a:sym typeface="Nunito Medium"/>
              </a:rPr>
              <a:t>to learn how to add this component to your unit. </a:t>
            </a:r>
            <a:endParaRPr i="0" sz="2133" u="none" cap="none" strike="noStrike">
              <a:solidFill>
                <a:schemeClr val="lt1"/>
              </a:solidFill>
              <a:latin typeface="Nunito Medium"/>
              <a:ea typeface="Nunito Medium"/>
              <a:cs typeface="Nunito Medium"/>
              <a:sym typeface="Nunito Medium"/>
            </a:endParaRPr>
          </a:p>
        </p:txBody>
      </p:sp>
      <p:pic>
        <p:nvPicPr>
          <p:cNvPr id="182" name="Google Shape;182;p8"/>
          <p:cNvPicPr preferRelativeResize="0"/>
          <p:nvPr/>
        </p:nvPicPr>
        <p:blipFill>
          <a:blip r:embed="rId6">
            <a:alphaModFix/>
          </a:blip>
          <a:stretch>
            <a:fillRect/>
          </a:stretch>
        </p:blipFill>
        <p:spPr>
          <a:xfrm>
            <a:off x="571500" y="2013937"/>
            <a:ext cx="4947799" cy="28301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86" name="Shape 186"/>
        <p:cNvGrpSpPr/>
        <p:nvPr/>
      </p:nvGrpSpPr>
      <p:grpSpPr>
        <a:xfrm>
          <a:off x="0" y="0"/>
          <a:ext cx="0" cy="0"/>
          <a:chOff x="0" y="0"/>
          <a:chExt cx="0" cy="0"/>
        </a:xfrm>
      </p:grpSpPr>
      <p:sp>
        <p:nvSpPr>
          <p:cNvPr id="187" name="Google Shape;187;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88" name="Google Shape;188;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89" name="Google Shape;189;p9"/>
          <p:cNvSpPr/>
          <p:nvPr/>
        </p:nvSpPr>
        <p:spPr>
          <a:xfrm>
            <a:off x="571500" y="945196"/>
            <a:ext cx="6625200" cy="53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TABS</a:t>
            </a:r>
            <a:endParaRPr b="1" sz="2400">
              <a:solidFill>
                <a:srgbClr val="7CDA24"/>
              </a:solidFill>
              <a:latin typeface="Nunito"/>
              <a:ea typeface="Nunito"/>
              <a:cs typeface="Nunito"/>
              <a:sym typeface="Nunito"/>
            </a:endParaRPr>
          </a:p>
        </p:txBody>
      </p:sp>
      <p:sp>
        <p:nvSpPr>
          <p:cNvPr id="190" name="Google Shape;190;p9">
            <a:hlinkClick r:id="rId3"/>
          </p:cNvPr>
          <p:cNvSpPr/>
          <p:nvPr/>
        </p:nvSpPr>
        <p:spPr>
          <a:xfrm>
            <a:off x="571500" y="1726911"/>
            <a:ext cx="5268000" cy="41859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The Tabs Component allows you to showcase a wealth of content, without sacrificing your ad real estate.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Tabs are ideal for non-expanding or smaller ad formats. You can showcase multiple product creatives within a confined format, maximizing viewability.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Gordon Ramsay Full-Width Banner</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 </a:t>
            </a:r>
            <a:endParaRPr sz="18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Clr>
                <a:schemeClr val="dk1"/>
              </a:buClr>
              <a:buFont typeface="Arial"/>
              <a:buNone/>
            </a:pPr>
            <a:r>
              <a:rPr lang="en-US" sz="1800" u="sng">
                <a:solidFill>
                  <a:schemeClr val="lt1"/>
                </a:solidFill>
                <a:latin typeface="Nunito Medium"/>
                <a:ea typeface="Nunito Medium"/>
                <a:cs typeface="Nunito Medium"/>
                <a:sym typeface="Nunito Medium"/>
                <a:hlinkClick r:id="rId5">
                  <a:extLst>
                    <a:ext uri="{A12FA001-AC4F-418D-AE19-62706E023703}">
                      <ahyp:hlinkClr val="tx"/>
                    </a:ext>
                  </a:extLst>
                </a:hlinkClick>
              </a:rPr>
              <a:t>Click here</a:t>
            </a:r>
            <a:r>
              <a:rPr lang="en-US" sz="1800">
                <a:solidFill>
                  <a:schemeClr val="lt1"/>
                </a:solidFill>
                <a:latin typeface="Nunito Medium"/>
                <a:ea typeface="Nunito Medium"/>
                <a:cs typeface="Nunito Medium"/>
                <a:sym typeface="Nunito Medium"/>
              </a:rPr>
              <a:t> to learn how to add this component to your unit. </a:t>
            </a:r>
            <a:endParaRPr b="0" i="0" sz="1800" u="none" cap="none" strike="noStrike">
              <a:solidFill>
                <a:srgbClr val="FFFFFF"/>
              </a:solidFill>
              <a:latin typeface="Arial"/>
              <a:ea typeface="Arial"/>
              <a:cs typeface="Arial"/>
              <a:sym typeface="Arial"/>
            </a:endParaRPr>
          </a:p>
        </p:txBody>
      </p:sp>
      <p:pic>
        <p:nvPicPr>
          <p:cNvPr id="191" name="Google Shape;191;p9"/>
          <p:cNvPicPr preferRelativeResize="0"/>
          <p:nvPr/>
        </p:nvPicPr>
        <p:blipFill>
          <a:blip r:embed="rId6">
            <a:alphaModFix/>
          </a:blip>
          <a:stretch>
            <a:fillRect/>
          </a:stretch>
        </p:blipFill>
        <p:spPr>
          <a:xfrm>
            <a:off x="5904775" y="1753625"/>
            <a:ext cx="6116951" cy="35396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95" name="Shape 195"/>
        <p:cNvGrpSpPr/>
        <p:nvPr/>
      </p:nvGrpSpPr>
      <p:grpSpPr>
        <a:xfrm>
          <a:off x="0" y="0"/>
          <a:ext cx="0" cy="0"/>
          <a:chOff x="0" y="0"/>
          <a:chExt cx="0" cy="0"/>
        </a:xfrm>
      </p:grpSpPr>
      <p:sp>
        <p:nvSpPr>
          <p:cNvPr id="196" name="Google Shape;196;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97" name="Google Shape;197;p10"/>
          <p:cNvSpPr/>
          <p:nvPr/>
        </p:nvSpPr>
        <p:spPr>
          <a:xfrm>
            <a:off x="571500" y="706815"/>
            <a:ext cx="6625200" cy="182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TEXT AND IMAGE SCROLLER</a:t>
            </a:r>
            <a:endParaRPr b="1" sz="2400">
              <a:solidFill>
                <a:srgbClr val="7CDA24"/>
              </a:solidFill>
              <a:latin typeface="Nunito"/>
              <a:ea typeface="Nunito"/>
              <a:cs typeface="Nunito"/>
              <a:sym typeface="Nunito"/>
            </a:endParaRPr>
          </a:p>
        </p:txBody>
      </p:sp>
      <p:sp>
        <p:nvSpPr>
          <p:cNvPr id="198" name="Google Shape;198;p10"/>
          <p:cNvSpPr/>
          <p:nvPr/>
        </p:nvSpPr>
        <p:spPr>
          <a:xfrm>
            <a:off x="571500" y="2411100"/>
            <a:ext cx="4857600" cy="37401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The Text Scroller Component </a:t>
            </a:r>
            <a:r>
              <a:rPr lang="en-US" sz="1800">
                <a:solidFill>
                  <a:schemeClr val="lt1"/>
                </a:solidFill>
                <a:latin typeface="Nunito Medium"/>
                <a:ea typeface="Nunito Medium"/>
                <a:cs typeface="Nunito Medium"/>
                <a:sym typeface="Nunito Medium"/>
              </a:rPr>
              <a:t>supports</a:t>
            </a:r>
            <a:r>
              <a:rPr lang="en-US" sz="1800">
                <a:solidFill>
                  <a:schemeClr val="lt1"/>
                </a:solidFill>
                <a:latin typeface="Nunito Medium"/>
                <a:ea typeface="Nunito Medium"/>
                <a:cs typeface="Nunito Medium"/>
                <a:sym typeface="Nunito Medium"/>
              </a:rPr>
              <a:t> bulk </a:t>
            </a:r>
            <a:r>
              <a:rPr lang="en-US" sz="1800">
                <a:solidFill>
                  <a:schemeClr val="lt1"/>
                </a:solidFill>
                <a:latin typeface="Nunito Medium"/>
                <a:ea typeface="Nunito Medium"/>
                <a:cs typeface="Nunito Medium"/>
                <a:sym typeface="Nunito Medium"/>
              </a:rPr>
              <a:t>rich text insertion and vertical, shoppable images.</a:t>
            </a:r>
            <a:endParaRPr>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Common use cases include medical/legal/crypto disclaimers (IRI, ISI), shoppable images and event dates.</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Harper’s Bazaar Shoppable Banner</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Clr>
                <a:schemeClr val="dk1"/>
              </a:buClr>
              <a:buFont typeface="Arial"/>
              <a:buNone/>
            </a:pP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Click here</a:t>
            </a:r>
            <a:r>
              <a:rPr lang="en-US" sz="1800">
                <a:solidFill>
                  <a:schemeClr val="lt1"/>
                </a:solidFill>
                <a:latin typeface="Nunito Medium"/>
                <a:ea typeface="Nunito Medium"/>
                <a:cs typeface="Nunito Medium"/>
                <a:sym typeface="Nunito Medium"/>
              </a:rPr>
              <a:t> to learn how to add this component to your unit. </a:t>
            </a:r>
            <a:endParaRPr sz="1800">
              <a:solidFill>
                <a:schemeClr val="lt1"/>
              </a:solidFill>
              <a:latin typeface="Nunito Medium"/>
              <a:ea typeface="Nunito Medium"/>
              <a:cs typeface="Nunito Medium"/>
              <a:sym typeface="Nunito Medium"/>
            </a:endParaRPr>
          </a:p>
        </p:txBody>
      </p:sp>
      <p:pic>
        <p:nvPicPr>
          <p:cNvPr id="199" name="Google Shape;199;p10"/>
          <p:cNvPicPr preferRelativeResize="0"/>
          <p:nvPr/>
        </p:nvPicPr>
        <p:blipFill>
          <a:blip r:embed="rId5">
            <a:alphaModFix/>
          </a:blip>
          <a:stretch>
            <a:fillRect/>
          </a:stretch>
        </p:blipFill>
        <p:spPr>
          <a:xfrm>
            <a:off x="5194225" y="1799150"/>
            <a:ext cx="6781624" cy="3259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03" name="Shape 203"/>
        <p:cNvGrpSpPr/>
        <p:nvPr/>
      </p:nvGrpSpPr>
      <p:grpSpPr>
        <a:xfrm>
          <a:off x="0" y="0"/>
          <a:ext cx="0" cy="0"/>
          <a:chOff x="0" y="0"/>
          <a:chExt cx="0" cy="0"/>
        </a:xfrm>
      </p:grpSpPr>
      <p:sp>
        <p:nvSpPr>
          <p:cNvPr id="204" name="Google Shape;204;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05" name="Google Shape;205;p11"/>
          <p:cNvSpPr/>
          <p:nvPr/>
        </p:nvSpPr>
        <p:spPr>
          <a:xfrm>
            <a:off x="5994253" y="845263"/>
            <a:ext cx="2372400" cy="53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TIMER</a:t>
            </a:r>
            <a:endParaRPr b="1" sz="2400">
              <a:solidFill>
                <a:srgbClr val="7CDA24"/>
              </a:solidFill>
              <a:latin typeface="Nunito"/>
              <a:ea typeface="Nunito"/>
              <a:cs typeface="Nunito"/>
              <a:sym typeface="Nunito"/>
            </a:endParaRPr>
          </a:p>
        </p:txBody>
      </p:sp>
      <p:sp>
        <p:nvSpPr>
          <p:cNvPr id="206" name="Google Shape;206;p11"/>
          <p:cNvSpPr/>
          <p:nvPr/>
        </p:nvSpPr>
        <p:spPr>
          <a:xfrm>
            <a:off x="5977175" y="1555913"/>
            <a:ext cx="6098400" cy="46854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The Timer Component allows to build anticipation with a countdown timer. </a:t>
            </a:r>
            <a:r>
              <a:rPr lang="en-US" sz="1800">
                <a:solidFill>
                  <a:schemeClr val="lt1"/>
                </a:solidFill>
                <a:latin typeface="Nunito Medium"/>
                <a:ea typeface="Nunito Medium"/>
                <a:cs typeface="Nunito Medium"/>
                <a:sym typeface="Nunito Medium"/>
              </a:rPr>
              <a:t>Common use cases include countdowns to sales, events, promotions, and releases.</a:t>
            </a:r>
            <a:r>
              <a:rPr lang="en-US" sz="1800">
                <a:solidFill>
                  <a:schemeClr val="lt1"/>
                </a:solidFill>
                <a:latin typeface="Nunito Medium"/>
                <a:ea typeface="Nunito Medium"/>
                <a:cs typeface="Nunito Medium"/>
                <a:sym typeface="Nunito Medium"/>
              </a:rPr>
              <a:t>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The Timer can be combined with other components and you can add more than one timer to a single ad unit.</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By default, the timer will display the days, hours, minutes, and seconds.</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Burning Man Interscroller</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Click here</a:t>
            </a:r>
            <a:r>
              <a:rPr lang="en-US" sz="1800">
                <a:solidFill>
                  <a:schemeClr val="lt1"/>
                </a:solidFill>
                <a:latin typeface="Nunito Medium"/>
                <a:ea typeface="Nunito Medium"/>
                <a:cs typeface="Nunito Medium"/>
                <a:sym typeface="Nunito Medium"/>
              </a:rPr>
              <a:t> </a:t>
            </a:r>
            <a:r>
              <a:rPr lang="en-US" sz="1800">
                <a:solidFill>
                  <a:schemeClr val="lt1"/>
                </a:solidFill>
                <a:latin typeface="Nunito Medium"/>
                <a:ea typeface="Nunito Medium"/>
                <a:cs typeface="Nunito Medium"/>
                <a:sym typeface="Nunito Medium"/>
              </a:rPr>
              <a:t>to learn how to add this component to your unit.</a:t>
            </a:r>
            <a:endParaRPr sz="1800">
              <a:solidFill>
                <a:schemeClr val="lt1"/>
              </a:solidFill>
              <a:latin typeface="Nunito Medium"/>
              <a:ea typeface="Nunito Medium"/>
              <a:cs typeface="Nunito Medium"/>
              <a:sym typeface="Nunito Medium"/>
            </a:endParaRPr>
          </a:p>
        </p:txBody>
      </p:sp>
      <p:pic>
        <p:nvPicPr>
          <p:cNvPr id="207" name="Google Shape;207;p11"/>
          <p:cNvPicPr preferRelativeResize="0"/>
          <p:nvPr/>
        </p:nvPicPr>
        <p:blipFill>
          <a:blip r:embed="rId5">
            <a:alphaModFix/>
          </a:blip>
          <a:stretch>
            <a:fillRect/>
          </a:stretch>
        </p:blipFill>
        <p:spPr>
          <a:xfrm>
            <a:off x="153450" y="1967237"/>
            <a:ext cx="5823724" cy="29235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11" name="Shape 211"/>
        <p:cNvGrpSpPr/>
        <p:nvPr/>
      </p:nvGrpSpPr>
      <p:grpSpPr>
        <a:xfrm>
          <a:off x="0" y="0"/>
          <a:ext cx="0" cy="0"/>
          <a:chOff x="0" y="0"/>
          <a:chExt cx="0" cy="0"/>
        </a:xfrm>
      </p:grpSpPr>
      <p:sp>
        <p:nvSpPr>
          <p:cNvPr id="212" name="Google Shape;212;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213" name="Google Shape;213;p12"/>
          <p:cNvSpPr/>
          <p:nvPr/>
        </p:nvSpPr>
        <p:spPr>
          <a:xfrm>
            <a:off x="571506" y="1276706"/>
            <a:ext cx="6625200" cy="53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TOOLTIP</a:t>
            </a:r>
            <a:endParaRPr b="1" sz="2400">
              <a:solidFill>
                <a:srgbClr val="7CDA24"/>
              </a:solidFill>
              <a:latin typeface="Nunito"/>
              <a:ea typeface="Nunito"/>
              <a:cs typeface="Nunito"/>
              <a:sym typeface="Nunito"/>
            </a:endParaRPr>
          </a:p>
        </p:txBody>
      </p:sp>
      <p:sp>
        <p:nvSpPr>
          <p:cNvPr id="214" name="Google Shape;214;p12"/>
          <p:cNvSpPr/>
          <p:nvPr/>
        </p:nvSpPr>
        <p:spPr>
          <a:xfrm>
            <a:off x="571500" y="2058400"/>
            <a:ext cx="6134100" cy="39801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The Tool Tip Component is a great way to add extra notes, nuggets of information, or to highlight products or features.</a:t>
            </a:r>
            <a:endParaRPr>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The tool tip visuals are highly customizable- You can edit the size, color, style, and alignment of text. You can also modify the position and direction of the display balloon.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Summer Reading Sticky Sidebar</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Click here</a:t>
            </a:r>
            <a:r>
              <a:rPr lang="en-US" sz="1800">
                <a:solidFill>
                  <a:schemeClr val="lt1"/>
                </a:solidFill>
                <a:latin typeface="Nunito Medium"/>
                <a:ea typeface="Nunito Medium"/>
                <a:cs typeface="Nunito Medium"/>
                <a:sym typeface="Nunito Medium"/>
              </a:rPr>
              <a:t> to learn how to add this component to your unit.</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p:txBody>
      </p:sp>
      <p:pic>
        <p:nvPicPr>
          <p:cNvPr id="215" name="Google Shape;215;p12"/>
          <p:cNvPicPr preferRelativeResize="0"/>
          <p:nvPr/>
        </p:nvPicPr>
        <p:blipFill>
          <a:blip r:embed="rId5">
            <a:alphaModFix/>
          </a:blip>
          <a:stretch>
            <a:fillRect/>
          </a:stretch>
        </p:blipFill>
        <p:spPr>
          <a:xfrm>
            <a:off x="6705600" y="912813"/>
            <a:ext cx="5067525" cy="50323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19" name="Shape 219"/>
        <p:cNvGrpSpPr/>
        <p:nvPr/>
      </p:nvGrpSpPr>
      <p:grpSpPr>
        <a:xfrm>
          <a:off x="0" y="0"/>
          <a:ext cx="0" cy="0"/>
          <a:chOff x="0" y="0"/>
          <a:chExt cx="0" cy="0"/>
        </a:xfrm>
      </p:grpSpPr>
      <p:sp>
        <p:nvSpPr>
          <p:cNvPr id="220" name="Google Shape;22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21" name="Google Shape;22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222" name="Google Shape;222;p13"/>
          <p:cNvSpPr/>
          <p:nvPr/>
        </p:nvSpPr>
        <p:spPr>
          <a:xfrm>
            <a:off x="571505" y="1230694"/>
            <a:ext cx="9345900" cy="53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TWITTER INTEGRATION</a:t>
            </a:r>
            <a:endParaRPr b="1" sz="2400">
              <a:solidFill>
                <a:srgbClr val="7CDA24"/>
              </a:solidFill>
              <a:latin typeface="Nunito"/>
              <a:ea typeface="Nunito"/>
              <a:cs typeface="Nunito"/>
              <a:sym typeface="Nunito"/>
            </a:endParaRPr>
          </a:p>
        </p:txBody>
      </p:sp>
      <p:sp>
        <p:nvSpPr>
          <p:cNvPr id="223" name="Google Shape;223;p13"/>
          <p:cNvSpPr/>
          <p:nvPr/>
        </p:nvSpPr>
        <p:spPr>
          <a:xfrm>
            <a:off x="571500" y="2021900"/>
            <a:ext cx="6134100" cy="4224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Adventive provides 5 unique ways to integrate Twitter into your ads with the Twitter Integration Component.</a:t>
            </a:r>
            <a:endParaRPr sz="18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Clr>
                <a:schemeClr val="dk1"/>
              </a:buClr>
              <a:buFont typeface="Arial"/>
              <a:buNone/>
            </a:pPr>
            <a:r>
              <a:t/>
            </a:r>
            <a:endParaRPr sz="18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Clr>
                <a:schemeClr val="dk1"/>
              </a:buClr>
              <a:buFont typeface="Arial"/>
              <a:buNone/>
            </a:pPr>
            <a:r>
              <a:rPr lang="en-US" sz="1800">
                <a:solidFill>
                  <a:schemeClr val="lt1"/>
                </a:solidFill>
                <a:latin typeface="Nunito Medium"/>
                <a:ea typeface="Nunito Medium"/>
                <a:cs typeface="Nunito Medium"/>
                <a:sym typeface="Nunito Medium"/>
              </a:rPr>
              <a:t>Capabilities include Twitter Share, Mention, Hashtag, Follow, or Timeline to your creative.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Incorporating Twitter functionality is a great way to engage your audience and connect via social media.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rgbClr val="FFFFFF"/>
                </a:solidFill>
                <a:latin typeface="Nunito Medium"/>
                <a:ea typeface="Nunito Medium"/>
                <a:cs typeface="Nunito Medium"/>
                <a:sym typeface="Nunito Medium"/>
                <a:hlinkClick r:id="rId3">
                  <a:extLst>
                    <a:ext uri="{A12FA001-AC4F-418D-AE19-62706E023703}">
                      <ahyp:hlinkClr val="tx"/>
                    </a:ext>
                  </a:extLst>
                </a:hlinkClick>
              </a:rPr>
              <a:t>Cincinnati</a:t>
            </a:r>
            <a:r>
              <a:rPr lang="en-US" sz="1800" u="sng">
                <a:solidFill>
                  <a:srgbClr val="FFFFFF"/>
                </a:solidFill>
                <a:latin typeface="Nunito Medium"/>
                <a:ea typeface="Nunito Medium"/>
                <a:cs typeface="Nunito Medium"/>
                <a:sym typeface="Nunito Medium"/>
                <a:hlinkClick r:id="rId4">
                  <a:extLst>
                    <a:ext uri="{A12FA001-AC4F-418D-AE19-62706E023703}">
                      <ahyp:hlinkClr val="tx"/>
                    </a:ext>
                  </a:extLst>
                </a:hlinkClick>
              </a:rPr>
              <a:t> Zoo Banner with Twitter Feed</a:t>
            </a:r>
            <a:endParaRPr sz="1800">
              <a:solidFill>
                <a:srgbClr val="FFFFFF"/>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Clr>
                <a:schemeClr val="dk1"/>
              </a:buClr>
              <a:buFont typeface="Arial"/>
              <a:buNone/>
            </a:pPr>
            <a:r>
              <a:rPr lang="en-US" sz="1800" u="sng">
                <a:solidFill>
                  <a:schemeClr val="lt1"/>
                </a:solidFill>
                <a:latin typeface="Nunito Medium"/>
                <a:ea typeface="Nunito Medium"/>
                <a:cs typeface="Nunito Medium"/>
                <a:sym typeface="Nunito Medium"/>
                <a:hlinkClick r:id="rId5">
                  <a:extLst>
                    <a:ext uri="{A12FA001-AC4F-418D-AE19-62706E023703}">
                      <ahyp:hlinkClr val="tx"/>
                    </a:ext>
                  </a:extLst>
                </a:hlinkClick>
              </a:rPr>
              <a:t>Click here</a:t>
            </a:r>
            <a:r>
              <a:rPr lang="en-US" sz="1800">
                <a:solidFill>
                  <a:schemeClr val="lt1"/>
                </a:solidFill>
                <a:latin typeface="Nunito Medium"/>
                <a:ea typeface="Nunito Medium"/>
                <a:cs typeface="Nunito Medium"/>
                <a:sym typeface="Nunito Medium"/>
              </a:rPr>
              <a:t> to learn how to add this component to your unit.</a:t>
            </a:r>
            <a:endParaRPr sz="1800">
              <a:solidFill>
                <a:schemeClr val="lt1"/>
              </a:solidFill>
              <a:latin typeface="Nunito Medium"/>
              <a:ea typeface="Nunito Medium"/>
              <a:cs typeface="Nunito Medium"/>
              <a:sym typeface="Nunito Medium"/>
            </a:endParaRPr>
          </a:p>
        </p:txBody>
      </p:sp>
      <p:pic>
        <p:nvPicPr>
          <p:cNvPr id="224" name="Google Shape;224;p13"/>
          <p:cNvPicPr preferRelativeResize="0"/>
          <p:nvPr/>
        </p:nvPicPr>
        <p:blipFill>
          <a:blip r:embed="rId6">
            <a:alphaModFix/>
          </a:blip>
          <a:stretch>
            <a:fillRect/>
          </a:stretch>
        </p:blipFill>
        <p:spPr>
          <a:xfrm>
            <a:off x="6515501" y="2141113"/>
            <a:ext cx="5436968" cy="34861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28" name="Shape 228"/>
        <p:cNvGrpSpPr/>
        <p:nvPr/>
      </p:nvGrpSpPr>
      <p:grpSpPr>
        <a:xfrm>
          <a:off x="0" y="0"/>
          <a:ext cx="0" cy="0"/>
          <a:chOff x="0" y="0"/>
          <a:chExt cx="0" cy="0"/>
        </a:xfrm>
      </p:grpSpPr>
      <p:sp>
        <p:nvSpPr>
          <p:cNvPr id="229" name="Google Shape;22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30" name="Google Shape;230;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231" name="Google Shape;231;p14"/>
          <p:cNvSpPr/>
          <p:nvPr/>
        </p:nvSpPr>
        <p:spPr>
          <a:xfrm>
            <a:off x="630266" y="477925"/>
            <a:ext cx="2026800" cy="53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VIDEO</a:t>
            </a:r>
            <a:endParaRPr b="1" sz="2400">
              <a:solidFill>
                <a:srgbClr val="7CDA24"/>
              </a:solidFill>
              <a:latin typeface="Nunito"/>
              <a:ea typeface="Nunito"/>
              <a:cs typeface="Nunito"/>
              <a:sym typeface="Nunito"/>
            </a:endParaRPr>
          </a:p>
        </p:txBody>
      </p:sp>
      <p:sp>
        <p:nvSpPr>
          <p:cNvPr id="232" name="Google Shape;232;p14"/>
          <p:cNvSpPr/>
          <p:nvPr/>
        </p:nvSpPr>
        <p:spPr>
          <a:xfrm>
            <a:off x="571500" y="1216325"/>
            <a:ext cx="5425200" cy="5262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600">
                <a:solidFill>
                  <a:schemeClr val="lt1"/>
                </a:solidFill>
                <a:latin typeface="Nunito Medium"/>
                <a:ea typeface="Nunito Medium"/>
                <a:cs typeface="Nunito Medium"/>
                <a:sym typeface="Nunito Medium"/>
              </a:rPr>
              <a:t>Video is by far the most versatile and engaging way to interact with your viewers through digital advertisements.</a:t>
            </a:r>
            <a:endParaRPr sz="16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6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600">
                <a:solidFill>
                  <a:schemeClr val="lt1"/>
                </a:solidFill>
                <a:latin typeface="Nunito Medium"/>
                <a:ea typeface="Nunito Medium"/>
                <a:cs typeface="Nunito Medium"/>
                <a:sym typeface="Nunito Medium"/>
              </a:rPr>
              <a:t>Adventive accepts .mp4, .mov, .ogg, .flv, .avi, .ogv, and .webm video file formats for custom hosted video, as well as VAST URL tags, YouTube, and Vimeo video URLs.</a:t>
            </a:r>
            <a:endParaRPr sz="16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6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600">
                <a:solidFill>
                  <a:schemeClr val="lt1"/>
                </a:solidFill>
                <a:latin typeface="Nunito Medium"/>
                <a:ea typeface="Nunito Medium"/>
                <a:cs typeface="Nunito Medium"/>
                <a:sym typeface="Nunito Medium"/>
              </a:rPr>
              <a:t>Example: </a:t>
            </a:r>
            <a:r>
              <a:rPr lang="en-US" sz="1600" u="sng">
                <a:solidFill>
                  <a:srgbClr val="FFFFFF"/>
                </a:solidFill>
                <a:latin typeface="Nunito Medium"/>
                <a:ea typeface="Nunito Medium"/>
                <a:cs typeface="Nunito Medium"/>
                <a:sym typeface="Nunito Medium"/>
                <a:hlinkClick r:id="rId3">
                  <a:extLst>
                    <a:ext uri="{A12FA001-AC4F-418D-AE19-62706E023703}">
                      <ahyp:hlinkClr val="tx"/>
                    </a:ext>
                  </a:extLst>
                </a:hlinkClick>
              </a:rPr>
              <a:t>Le Creuset In-Banner Video</a:t>
            </a:r>
            <a:endParaRPr sz="1600">
              <a:solidFill>
                <a:srgbClr val="FFFFFF"/>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6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None/>
            </a:pPr>
            <a:r>
              <a:rPr lang="en-US" sz="1600" u="sng">
                <a:solidFill>
                  <a:schemeClr val="lt1"/>
                </a:solidFill>
                <a:latin typeface="Nunito Medium"/>
                <a:ea typeface="Nunito Medium"/>
                <a:cs typeface="Nunito Medium"/>
                <a:sym typeface="Nunito Medium"/>
                <a:hlinkClick r:id="rId4">
                  <a:extLst>
                    <a:ext uri="{A12FA001-AC4F-418D-AE19-62706E023703}">
                      <ahyp:hlinkClr val="tx"/>
                    </a:ext>
                  </a:extLst>
                </a:hlinkClick>
              </a:rPr>
              <a:t>Click here</a:t>
            </a:r>
            <a:r>
              <a:rPr lang="en-US" sz="1600">
                <a:solidFill>
                  <a:schemeClr val="lt1"/>
                </a:solidFill>
                <a:latin typeface="Nunito Medium"/>
                <a:ea typeface="Nunito Medium"/>
                <a:cs typeface="Nunito Medium"/>
                <a:sym typeface="Nunito Medium"/>
              </a:rPr>
              <a:t> to learn how to add this component to your unit.</a:t>
            </a:r>
            <a:endParaRPr sz="16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None/>
            </a:pPr>
            <a:r>
              <a:t/>
            </a:r>
            <a:endParaRPr sz="16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None/>
            </a:pPr>
            <a:r>
              <a:rPr lang="en-US" sz="1600">
                <a:solidFill>
                  <a:schemeClr val="lt1"/>
                </a:solidFill>
                <a:latin typeface="Nunito Medium"/>
                <a:ea typeface="Nunito Medium"/>
                <a:cs typeface="Nunito Medium"/>
                <a:sym typeface="Nunito Medium"/>
              </a:rPr>
              <a:t>Also see our article </a:t>
            </a:r>
            <a:r>
              <a:rPr lang="en-US" sz="1600" u="sng">
                <a:solidFill>
                  <a:schemeClr val="lt1"/>
                </a:solidFill>
                <a:latin typeface="Nunito Medium"/>
                <a:ea typeface="Nunito Medium"/>
                <a:cs typeface="Nunito Medium"/>
                <a:sym typeface="Nunito Medium"/>
                <a:hlinkClick r:id="rId5">
                  <a:extLst>
                    <a:ext uri="{A12FA001-AC4F-418D-AE19-62706E023703}">
                      <ahyp:hlinkClr val="tx"/>
                    </a:ext>
                  </a:extLst>
                </a:hlinkClick>
              </a:rPr>
              <a:t>Video Asset Optimization</a:t>
            </a:r>
            <a:r>
              <a:rPr lang="en-US" sz="1600">
                <a:solidFill>
                  <a:schemeClr val="lt1"/>
                </a:solidFill>
                <a:latin typeface="Nunito Medium"/>
                <a:ea typeface="Nunito Medium"/>
                <a:cs typeface="Nunito Medium"/>
                <a:sym typeface="Nunito Medium"/>
              </a:rPr>
              <a:t>.</a:t>
            </a:r>
            <a:endParaRPr sz="16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None/>
            </a:pPr>
            <a:r>
              <a:t/>
            </a:r>
            <a:endParaRPr sz="16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Clr>
                <a:schemeClr val="dk1"/>
              </a:buClr>
              <a:buFont typeface="Arial"/>
              <a:buNone/>
            </a:pPr>
            <a:r>
              <a:rPr lang="en-US" sz="1600">
                <a:solidFill>
                  <a:schemeClr val="lt1"/>
                </a:solidFill>
                <a:latin typeface="Nunito Medium"/>
                <a:ea typeface="Nunito Medium"/>
                <a:cs typeface="Nunito Medium"/>
                <a:sym typeface="Nunito Medium"/>
              </a:rPr>
              <a:t>Our </a:t>
            </a:r>
            <a:r>
              <a:rPr lang="en-US" sz="1600" u="sng">
                <a:solidFill>
                  <a:schemeClr val="lt1"/>
                </a:solidFill>
                <a:latin typeface="Nunito Medium"/>
                <a:ea typeface="Nunito Medium"/>
                <a:cs typeface="Nunito Medium"/>
                <a:sym typeface="Nunito Medium"/>
                <a:hlinkClick r:id="rId6">
                  <a:extLst>
                    <a:ext uri="{A12FA001-AC4F-418D-AE19-62706E023703}">
                      <ahyp:hlinkClr val="tx"/>
                    </a:ext>
                  </a:extLst>
                </a:hlinkClick>
              </a:rPr>
              <a:t>Video Report</a:t>
            </a:r>
            <a:r>
              <a:rPr lang="en-US" sz="1600">
                <a:solidFill>
                  <a:schemeClr val="lt1"/>
                </a:solidFill>
                <a:latin typeface="Nunito Medium"/>
                <a:ea typeface="Nunito Medium"/>
                <a:cs typeface="Nunito Medium"/>
                <a:sym typeface="Nunito Medium"/>
              </a:rPr>
              <a:t> article will also provide information on quartile reporting and other video metrics.</a:t>
            </a:r>
            <a:endParaRPr sz="1600">
              <a:solidFill>
                <a:schemeClr val="lt1"/>
              </a:solidFill>
              <a:latin typeface="Nunito Medium"/>
              <a:ea typeface="Nunito Medium"/>
              <a:cs typeface="Nunito Medium"/>
              <a:sym typeface="Nunito Medium"/>
            </a:endParaRPr>
          </a:p>
        </p:txBody>
      </p:sp>
      <p:pic>
        <p:nvPicPr>
          <p:cNvPr id="233" name="Google Shape;233;p14"/>
          <p:cNvPicPr preferRelativeResize="0"/>
          <p:nvPr/>
        </p:nvPicPr>
        <p:blipFill>
          <a:blip r:embed="rId7">
            <a:alphaModFix/>
          </a:blip>
          <a:stretch>
            <a:fillRect/>
          </a:stretch>
        </p:blipFill>
        <p:spPr>
          <a:xfrm>
            <a:off x="6031778" y="1380475"/>
            <a:ext cx="5930674" cy="40970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37" name="Shape 237"/>
        <p:cNvGrpSpPr/>
        <p:nvPr/>
      </p:nvGrpSpPr>
      <p:grpSpPr>
        <a:xfrm>
          <a:off x="0" y="0"/>
          <a:ext cx="0" cy="0"/>
          <a:chOff x="0" y="0"/>
          <a:chExt cx="0" cy="0"/>
        </a:xfrm>
      </p:grpSpPr>
      <p:sp>
        <p:nvSpPr>
          <p:cNvPr id="238" name="Google Shape;23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39" name="Google Shape;239;p16"/>
          <p:cNvSpPr/>
          <p:nvPr/>
        </p:nvSpPr>
        <p:spPr>
          <a:xfrm>
            <a:off x="571505" y="685681"/>
            <a:ext cx="9345900" cy="53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VR VIEWER</a:t>
            </a:r>
            <a:endParaRPr b="1" sz="2400">
              <a:solidFill>
                <a:srgbClr val="7CDA24"/>
              </a:solidFill>
              <a:latin typeface="Nunito"/>
              <a:ea typeface="Nunito"/>
              <a:cs typeface="Nunito"/>
              <a:sym typeface="Nunito"/>
            </a:endParaRPr>
          </a:p>
        </p:txBody>
      </p:sp>
      <p:sp>
        <p:nvSpPr>
          <p:cNvPr id="240" name="Google Shape;240;p16"/>
          <p:cNvSpPr/>
          <p:nvPr/>
        </p:nvSpPr>
        <p:spPr>
          <a:xfrm>
            <a:off x="571500" y="1729925"/>
            <a:ext cx="5524500" cy="5095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700">
                <a:solidFill>
                  <a:schemeClr val="lt1"/>
                </a:solidFill>
                <a:latin typeface="Nunito Medium"/>
                <a:ea typeface="Nunito Medium"/>
                <a:cs typeface="Nunito Medium"/>
                <a:sym typeface="Nunito Medium"/>
              </a:rPr>
              <a:t>Invite</a:t>
            </a:r>
            <a:r>
              <a:rPr lang="en-US" sz="1700">
                <a:solidFill>
                  <a:schemeClr val="lt1"/>
                </a:solidFill>
                <a:latin typeface="Nunito Medium"/>
                <a:ea typeface="Nunito Medium"/>
                <a:cs typeface="Nunito Medium"/>
                <a:sym typeface="Nunito Medium"/>
              </a:rPr>
              <a:t> your audience to </a:t>
            </a:r>
            <a:r>
              <a:rPr b="1" i="1" lang="en-US" sz="1700">
                <a:solidFill>
                  <a:schemeClr val="lt1"/>
                </a:solidFill>
                <a:latin typeface="Nunito"/>
                <a:ea typeface="Nunito"/>
                <a:cs typeface="Nunito"/>
                <a:sym typeface="Nunito"/>
              </a:rPr>
              <a:t>experience</a:t>
            </a:r>
            <a:r>
              <a:rPr lang="en-US" sz="1700">
                <a:solidFill>
                  <a:schemeClr val="lt1"/>
                </a:solidFill>
                <a:latin typeface="Nunito Medium"/>
                <a:ea typeface="Nunito Medium"/>
                <a:cs typeface="Nunito Medium"/>
                <a:sym typeface="Nunito Medium"/>
              </a:rPr>
              <a:t> ads in a new and interactive way. Our VR Viewer component offers </a:t>
            </a:r>
            <a:r>
              <a:rPr lang="en-US" sz="1700">
                <a:solidFill>
                  <a:schemeClr val="lt1"/>
                </a:solidFill>
                <a:latin typeface="Nunito Medium"/>
                <a:ea typeface="Nunito Medium"/>
                <a:cs typeface="Nunito Medium"/>
                <a:sym typeface="Nunito Medium"/>
              </a:rPr>
              <a:t>the ability for users to interact with 360 videos and panoramic photos.</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700">
                <a:solidFill>
                  <a:schemeClr val="lt1"/>
                </a:solidFill>
                <a:latin typeface="Nunito Medium"/>
                <a:ea typeface="Nunito Medium"/>
                <a:cs typeface="Nunito Medium"/>
                <a:sym typeface="Nunito Medium"/>
              </a:rPr>
              <a:t>This feature works well when showcasing interior views, locations, maps, or anything that is visually-driven.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700">
                <a:solidFill>
                  <a:schemeClr val="lt1"/>
                </a:solidFill>
                <a:latin typeface="Nunito Medium"/>
                <a:ea typeface="Nunito Medium"/>
                <a:cs typeface="Nunito Medium"/>
                <a:sym typeface="Nunito Medium"/>
              </a:rPr>
              <a:t>Example: </a:t>
            </a:r>
            <a:r>
              <a:rPr lang="en-US" sz="1700" u="sng">
                <a:solidFill>
                  <a:srgbClr val="FFFFFF"/>
                </a:solidFill>
                <a:latin typeface="Nunito Medium"/>
                <a:ea typeface="Nunito Medium"/>
                <a:cs typeface="Nunito Medium"/>
                <a:sym typeface="Nunito Medium"/>
                <a:hlinkClick r:id="rId3">
                  <a:extLst>
                    <a:ext uri="{A12FA001-AC4F-418D-AE19-62706E023703}">
                      <ahyp:hlinkClr val="tx"/>
                    </a:ext>
                  </a:extLst>
                </a:hlinkClick>
              </a:rPr>
              <a:t>Venice VR Viewer Banner</a:t>
            </a:r>
            <a:endParaRPr sz="1700">
              <a:solidFill>
                <a:srgbClr val="FFFFFF"/>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700">
                <a:solidFill>
                  <a:schemeClr val="lt1"/>
                </a:solidFill>
                <a:latin typeface="Nunito Medium"/>
                <a:ea typeface="Nunito Medium"/>
                <a:cs typeface="Nunito Medium"/>
                <a:sym typeface="Nunito Medium"/>
              </a:rPr>
              <a:t>Visit these links for more information regarding VR embedding, see </a:t>
            </a:r>
            <a:r>
              <a:rPr lang="en-US" sz="17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lang="en-US" sz="1700">
                <a:solidFill>
                  <a:schemeClr val="lt1"/>
                </a:solidFill>
                <a:latin typeface="Nunito Medium"/>
                <a:ea typeface="Nunito Medium"/>
                <a:cs typeface="Nunito Medium"/>
                <a:sym typeface="Nunito Medium"/>
              </a:rPr>
              <a:t> and </a:t>
            </a:r>
            <a:r>
              <a:rPr lang="en-US" sz="1700" u="sng">
                <a:solidFill>
                  <a:schemeClr val="lt1"/>
                </a:solidFill>
                <a:latin typeface="Nunito Medium"/>
                <a:ea typeface="Nunito Medium"/>
                <a:cs typeface="Nunito Medium"/>
                <a:sym typeface="Nunito Medium"/>
                <a:hlinkClick r:id="rId5">
                  <a:extLst>
                    <a:ext uri="{A12FA001-AC4F-418D-AE19-62706E023703}">
                      <ahyp:hlinkClr val="tx"/>
                    </a:ext>
                  </a:extLst>
                </a:hlinkClick>
              </a:rPr>
              <a:t>here</a:t>
            </a:r>
            <a:r>
              <a:rPr lang="en-US" sz="1700">
                <a:solidFill>
                  <a:schemeClr val="lt1"/>
                </a:solidFill>
                <a:latin typeface="Nunito Medium"/>
                <a:ea typeface="Nunito Medium"/>
                <a:cs typeface="Nunito Medium"/>
                <a:sym typeface="Nunito Medium"/>
              </a:rPr>
              <a:t>.</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700" u="sng">
                <a:solidFill>
                  <a:schemeClr val="lt1"/>
                </a:solidFill>
                <a:latin typeface="Nunito Medium"/>
                <a:ea typeface="Nunito Medium"/>
                <a:cs typeface="Nunito Medium"/>
                <a:sym typeface="Nunito Medium"/>
                <a:hlinkClick r:id="rId6">
                  <a:extLst>
                    <a:ext uri="{A12FA001-AC4F-418D-AE19-62706E023703}">
                      <ahyp:hlinkClr val="tx"/>
                    </a:ext>
                  </a:extLst>
                </a:hlinkClick>
              </a:rPr>
              <a:t>Click here</a:t>
            </a:r>
            <a:r>
              <a:rPr lang="en-US" sz="1700">
                <a:solidFill>
                  <a:schemeClr val="lt1"/>
                </a:solidFill>
                <a:latin typeface="Nunito Medium"/>
                <a:ea typeface="Nunito Medium"/>
                <a:cs typeface="Nunito Medium"/>
                <a:sym typeface="Nunito Medium"/>
              </a:rPr>
              <a:t> to learn how to add this component to your unit.</a:t>
            </a:r>
            <a:endParaRPr sz="1700">
              <a:solidFill>
                <a:schemeClr val="lt1"/>
              </a:solidFill>
              <a:latin typeface="Nunito Medium"/>
              <a:ea typeface="Nunito Medium"/>
              <a:cs typeface="Nunito Medium"/>
              <a:sym typeface="Nunito Medium"/>
            </a:endParaRPr>
          </a:p>
          <a:p>
            <a:pPr indent="0" lvl="0" marL="0" marR="0" rtl="0" algn="l">
              <a:lnSpc>
                <a:spcPct val="150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lnSpc>
                <a:spcPct val="150000"/>
              </a:lnSpc>
              <a:spcBef>
                <a:spcPts val="0"/>
              </a:spcBef>
              <a:spcAft>
                <a:spcPts val="0"/>
              </a:spcAft>
              <a:buNone/>
            </a:pPr>
            <a:r>
              <a:t/>
            </a:r>
            <a:endParaRPr sz="1600">
              <a:solidFill>
                <a:srgbClr val="3F3F3F"/>
              </a:solidFill>
              <a:latin typeface="Roboto Light"/>
              <a:ea typeface="Roboto Light"/>
              <a:cs typeface="Roboto Light"/>
              <a:sym typeface="Roboto Light"/>
            </a:endParaRPr>
          </a:p>
        </p:txBody>
      </p:sp>
      <p:sp>
        <p:nvSpPr>
          <p:cNvPr id="241" name="Google Shape;241;p16"/>
          <p:cNvSpPr txBox="1"/>
          <p:nvPr/>
        </p:nvSpPr>
        <p:spPr>
          <a:xfrm>
            <a:off x="571500" y="1308788"/>
            <a:ext cx="7190700" cy="677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7CDA24"/>
                </a:solidFill>
                <a:latin typeface="Nunito"/>
                <a:ea typeface="Nunito"/>
                <a:cs typeface="Nunito"/>
                <a:sym typeface="Nunito"/>
              </a:rPr>
              <a:t>(360 VIDEO AND PANORAMIC IMAGES)</a:t>
            </a:r>
            <a:endParaRPr b="1" sz="2000">
              <a:solidFill>
                <a:srgbClr val="7CDA24"/>
              </a:solidFill>
              <a:latin typeface="Nunito"/>
              <a:ea typeface="Nunito"/>
              <a:cs typeface="Nunito"/>
              <a:sym typeface="Nunito"/>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42" name="Google Shape;242;p16"/>
          <p:cNvPicPr preferRelativeResize="0"/>
          <p:nvPr/>
        </p:nvPicPr>
        <p:blipFill>
          <a:blip r:embed="rId7">
            <a:alphaModFix/>
          </a:blip>
          <a:stretch>
            <a:fillRect/>
          </a:stretch>
        </p:blipFill>
        <p:spPr>
          <a:xfrm>
            <a:off x="6146850" y="1697938"/>
            <a:ext cx="5890875" cy="34621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96" name="Shape 96"/>
        <p:cNvGrpSpPr/>
        <p:nvPr/>
      </p:nvGrpSpPr>
      <p:grpSpPr>
        <a:xfrm>
          <a:off x="0" y="0"/>
          <a:ext cx="0" cy="0"/>
          <a:chOff x="0" y="0"/>
          <a:chExt cx="0" cy="0"/>
        </a:xfrm>
      </p:grpSpPr>
      <p:sp>
        <p:nvSpPr>
          <p:cNvPr id="97" name="Google Shape;97;p2"/>
          <p:cNvSpPr/>
          <p:nvPr/>
        </p:nvSpPr>
        <p:spPr>
          <a:xfrm>
            <a:off x="528175" y="1135338"/>
            <a:ext cx="6167100" cy="119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7CDA24"/>
                </a:solidFill>
                <a:latin typeface="Nunito"/>
                <a:ea typeface="Nunito"/>
                <a:cs typeface="Nunito"/>
                <a:sym typeface="Nunito"/>
              </a:rPr>
              <a:t>HTML5</a:t>
            </a:r>
            <a:endParaRPr b="1">
              <a:solidFill>
                <a:srgbClr val="7CDA24"/>
              </a:solidFill>
              <a:latin typeface="Nunito"/>
              <a:ea typeface="Nunito"/>
              <a:cs typeface="Nunito"/>
              <a:sym typeface="Nunito"/>
            </a:endParaRPr>
          </a:p>
          <a:p>
            <a:pPr indent="0" lvl="0" marL="0" marR="0" rtl="0" algn="l">
              <a:spcBef>
                <a:spcPts val="0"/>
              </a:spcBef>
              <a:spcAft>
                <a:spcPts val="0"/>
              </a:spcAft>
              <a:buNone/>
            </a:pPr>
            <a:r>
              <a:rPr b="1" i="0" lang="en-US" sz="4800" u="none" cap="none" strike="noStrike">
                <a:solidFill>
                  <a:srgbClr val="7CDA24"/>
                </a:solidFill>
                <a:latin typeface="Nunito"/>
                <a:ea typeface="Nunito"/>
                <a:cs typeface="Nunito"/>
                <a:sym typeface="Nunito"/>
              </a:rPr>
              <a:t>AD BUILDER</a:t>
            </a:r>
            <a:endParaRPr b="1">
              <a:solidFill>
                <a:srgbClr val="7CDA24"/>
              </a:solidFill>
              <a:latin typeface="Nunito"/>
              <a:ea typeface="Nunito"/>
              <a:cs typeface="Nunito"/>
              <a:sym typeface="Nunito"/>
            </a:endParaRPr>
          </a:p>
        </p:txBody>
      </p:sp>
      <p:sp>
        <p:nvSpPr>
          <p:cNvPr id="98" name="Google Shape;98;p2"/>
          <p:cNvSpPr/>
          <p:nvPr/>
        </p:nvSpPr>
        <p:spPr>
          <a:xfrm>
            <a:off x="528175" y="2586751"/>
            <a:ext cx="3696000" cy="313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0" lang="en-US" sz="1867" u="none" cap="none" strike="noStrike">
                <a:solidFill>
                  <a:schemeClr val="lt1"/>
                </a:solidFill>
                <a:latin typeface="Nunito Medium"/>
                <a:ea typeface="Nunito Medium"/>
                <a:cs typeface="Nunito Medium"/>
                <a:sym typeface="Nunito Medium"/>
              </a:rPr>
              <a:t>Drag-and-drop rich media components. No coding required.</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i="0" sz="1867"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867" u="none" cap="none" strike="noStrike">
                <a:solidFill>
                  <a:schemeClr val="lt1"/>
                </a:solidFill>
                <a:latin typeface="Nunito Medium"/>
                <a:ea typeface="Nunito Medium"/>
                <a:cs typeface="Nunito Medium"/>
                <a:sym typeface="Nunito Medium"/>
              </a:rPr>
              <a:t>Comprehensive rich media production tool with unmatched creative flexibility.</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867" u="none" cap="none" strike="noStrike">
                <a:solidFill>
                  <a:schemeClr val="lt1"/>
                </a:solidFill>
                <a:latin typeface="Nunito Medium"/>
                <a:ea typeface="Nunito Medium"/>
                <a:cs typeface="Nunito Medium"/>
                <a:sym typeface="Nunito Medium"/>
              </a:rPr>
              <a:t>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867" u="none" cap="none" strike="noStrike">
                <a:solidFill>
                  <a:schemeClr val="lt1"/>
                </a:solidFill>
                <a:latin typeface="Nunito Medium"/>
                <a:ea typeface="Nunito Medium"/>
                <a:cs typeface="Nunito Medium"/>
                <a:sym typeface="Nunito Medium"/>
              </a:rPr>
              <a:t>High performance ad formats: expanding, mobile, IAB Rising Stars and custom units.</a:t>
            </a:r>
            <a:endParaRPr b="0" i="0" sz="2133" u="none" cap="none" strike="noStrike">
              <a:solidFill>
                <a:srgbClr val="FFFFFF"/>
              </a:solidFill>
              <a:latin typeface="Arial"/>
              <a:ea typeface="Arial"/>
              <a:cs typeface="Arial"/>
              <a:sym typeface="Arial"/>
            </a:endParaRPr>
          </a:p>
        </p:txBody>
      </p:sp>
      <p:pic>
        <p:nvPicPr>
          <p:cNvPr id="99" name="Google Shape;99;p2"/>
          <p:cNvPicPr preferRelativeResize="0"/>
          <p:nvPr/>
        </p:nvPicPr>
        <p:blipFill>
          <a:blip r:embed="rId3">
            <a:alphaModFix/>
          </a:blip>
          <a:stretch>
            <a:fillRect/>
          </a:stretch>
        </p:blipFill>
        <p:spPr>
          <a:xfrm>
            <a:off x="4765350" y="-241450"/>
            <a:ext cx="8513500" cy="8513500"/>
          </a:xfrm>
          <a:prstGeom prst="rect">
            <a:avLst/>
          </a:prstGeom>
          <a:noFill/>
          <a:ln>
            <a:noFill/>
          </a:ln>
        </p:spPr>
      </p:pic>
      <p:pic>
        <p:nvPicPr>
          <p:cNvPr id="100" name="Google Shape;100;p2"/>
          <p:cNvPicPr preferRelativeResize="0"/>
          <p:nvPr/>
        </p:nvPicPr>
        <p:blipFill rotWithShape="1">
          <a:blip r:embed="rId4">
            <a:alphaModFix/>
          </a:blip>
          <a:srcRect b="0" l="0" r="0" t="0"/>
          <a:stretch/>
        </p:blipFill>
        <p:spPr>
          <a:xfrm>
            <a:off x="4207216" y="932724"/>
            <a:ext cx="8513521" cy="52109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05" name="Shape 105"/>
        <p:cNvGrpSpPr/>
        <p:nvPr/>
      </p:nvGrpSpPr>
      <p:grpSpPr>
        <a:xfrm>
          <a:off x="0" y="0"/>
          <a:ext cx="0" cy="0"/>
          <a:chOff x="0" y="0"/>
          <a:chExt cx="0" cy="0"/>
        </a:xfrm>
      </p:grpSpPr>
      <p:sp>
        <p:nvSpPr>
          <p:cNvPr id="106" name="Google Shape;106;p3"/>
          <p:cNvSpPr/>
          <p:nvPr/>
        </p:nvSpPr>
        <p:spPr>
          <a:xfrm>
            <a:off x="3514628" y="2551850"/>
            <a:ext cx="49437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7CDA24"/>
                </a:solidFill>
                <a:latin typeface="Nunito"/>
                <a:ea typeface="Nunito"/>
                <a:cs typeface="Nunito"/>
                <a:sym typeface="Nunito"/>
              </a:rPr>
              <a:t>COMPONENTS</a:t>
            </a:r>
            <a:endParaRPr b="1">
              <a:solidFill>
                <a:srgbClr val="7CDA24"/>
              </a:solidFill>
              <a:latin typeface="Nunito"/>
              <a:ea typeface="Nunito"/>
              <a:cs typeface="Nunito"/>
              <a:sym typeface="Nunito"/>
            </a:endParaRPr>
          </a:p>
        </p:txBody>
      </p:sp>
      <p:sp>
        <p:nvSpPr>
          <p:cNvPr id="107" name="Google Shape;107;p3"/>
          <p:cNvSpPr/>
          <p:nvPr/>
        </p:nvSpPr>
        <p:spPr>
          <a:xfrm>
            <a:off x="3543825" y="3124200"/>
            <a:ext cx="5219700" cy="1014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0" lang="en-US" sz="1800" u="none" cap="none" strike="noStrike">
                <a:solidFill>
                  <a:schemeClr val="lt1"/>
                </a:solidFill>
                <a:latin typeface="Nunito Medium"/>
                <a:ea typeface="Nunito Medium"/>
                <a:cs typeface="Nunito Medium"/>
                <a:sym typeface="Nunito Medium"/>
              </a:rPr>
              <a:t>Beef up your ad capabilities with our robust library of </a:t>
            </a:r>
            <a:r>
              <a:rPr lang="en-US" sz="1800">
                <a:solidFill>
                  <a:schemeClr val="lt1"/>
                </a:solidFill>
                <a:latin typeface="Nunito Medium"/>
                <a:ea typeface="Nunito Medium"/>
                <a:cs typeface="Nunito Medium"/>
                <a:sym typeface="Nunito Medium"/>
              </a:rPr>
              <a:t>drag-and-drop rich media components.</a:t>
            </a:r>
            <a:endParaRPr i="0" sz="1800" u="none" cap="none" strike="noStrike">
              <a:solidFill>
                <a:schemeClr val="lt1"/>
              </a:solidFill>
              <a:latin typeface="Nunito Medium"/>
              <a:ea typeface="Nunito Medium"/>
              <a:cs typeface="Nunito Medium"/>
              <a:sym typeface="Nunito Medium"/>
            </a:endParaRPr>
          </a:p>
        </p:txBody>
      </p:sp>
      <p:pic>
        <p:nvPicPr>
          <p:cNvPr id="108" name="Google Shape;108;p3"/>
          <p:cNvPicPr preferRelativeResize="0"/>
          <p:nvPr/>
        </p:nvPicPr>
        <p:blipFill>
          <a:blip r:embed="rId3">
            <a:alphaModFix/>
          </a:blip>
          <a:stretch>
            <a:fillRect/>
          </a:stretch>
        </p:blipFill>
        <p:spPr>
          <a:xfrm>
            <a:off x="323675" y="287876"/>
            <a:ext cx="2485278" cy="6282250"/>
          </a:xfrm>
          <a:prstGeom prst="rect">
            <a:avLst/>
          </a:prstGeom>
          <a:noFill/>
          <a:ln>
            <a:noFill/>
          </a:ln>
        </p:spPr>
      </p:pic>
      <p:sp>
        <p:nvSpPr>
          <p:cNvPr id="109" name="Google Shape;109;p3"/>
          <p:cNvSpPr/>
          <p:nvPr/>
        </p:nvSpPr>
        <p:spPr>
          <a:xfrm>
            <a:off x="274399" y="1514675"/>
            <a:ext cx="516000" cy="516000"/>
          </a:xfrm>
          <a:prstGeom prst="ellipse">
            <a:avLst/>
          </a:prstGeom>
          <a:noFill/>
          <a:ln cap="flat" cmpd="sng" w="57150">
            <a:solidFill>
              <a:srgbClr val="00BF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 </a:t>
            </a:r>
            <a:endParaRPr/>
          </a:p>
        </p:txBody>
      </p:sp>
      <p:pic>
        <p:nvPicPr>
          <p:cNvPr id="110" name="Google Shape;110;p3"/>
          <p:cNvPicPr preferRelativeResize="0"/>
          <p:nvPr/>
        </p:nvPicPr>
        <p:blipFill>
          <a:blip r:embed="rId4">
            <a:alphaModFix/>
          </a:blip>
          <a:stretch>
            <a:fillRect/>
          </a:stretch>
        </p:blipFill>
        <p:spPr>
          <a:xfrm rot="712913">
            <a:off x="7626270" y="2496648"/>
            <a:ext cx="7238603" cy="72386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15" name="Shape 115"/>
        <p:cNvGrpSpPr/>
        <p:nvPr/>
      </p:nvGrpSpPr>
      <p:grpSpPr>
        <a:xfrm>
          <a:off x="0" y="0"/>
          <a:ext cx="0" cy="0"/>
          <a:chOff x="0" y="0"/>
          <a:chExt cx="0" cy="0"/>
        </a:xfrm>
      </p:grpSpPr>
      <p:sp>
        <p:nvSpPr>
          <p:cNvPr id="116" name="Google Shape;116;g232b27cdd9a_0_8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117" name="Google Shape;117;g232b27cdd9a_0_85"/>
          <p:cNvSpPr txBox="1"/>
          <p:nvPr>
            <p:ph idx="1" type="body"/>
          </p:nvPr>
        </p:nvSpPr>
        <p:spPr>
          <a:xfrm>
            <a:off x="748000" y="2475750"/>
            <a:ext cx="4939200" cy="29586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US" sz="1800">
                <a:solidFill>
                  <a:schemeClr val="lt1"/>
                </a:solidFill>
                <a:latin typeface="Nunito Medium"/>
                <a:ea typeface="Nunito Medium"/>
                <a:cs typeface="Nunito Medium"/>
                <a:sym typeface="Nunito Medium"/>
              </a:rPr>
              <a:t>Stream music, podcasts, educational and promotional audio to your audience with ease. Integrate multiple podcast links and sponsorship info for easy playback.</a:t>
            </a:r>
            <a:endParaRPr sz="18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Clr>
                <a:schemeClr val="dk1"/>
              </a:buClr>
              <a:buSzPts val="1100"/>
              <a:buFont typeface="Arial"/>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Audio Player Sticky Sidebar</a:t>
            </a:r>
            <a:endParaRPr sz="1800">
              <a:solidFill>
                <a:schemeClr val="lt1"/>
              </a:solidFill>
              <a:latin typeface="Nunito Medium"/>
              <a:ea typeface="Nunito Medium"/>
              <a:cs typeface="Nunito Medium"/>
              <a:sym typeface="Nunito Medium"/>
            </a:endParaRPr>
          </a:p>
          <a:p>
            <a:pPr indent="0" lvl="1" marL="0" rtl="0" algn="l">
              <a:lnSpc>
                <a:spcPct val="115000"/>
              </a:lnSpc>
              <a:spcBef>
                <a:spcPts val="0"/>
              </a:spcBef>
              <a:spcAft>
                <a:spcPts val="0"/>
              </a:spcAft>
              <a:buClr>
                <a:schemeClr val="dk1"/>
              </a:buClr>
              <a:buFont typeface="Arial"/>
              <a:buNone/>
            </a:pPr>
            <a:r>
              <a:t/>
            </a:r>
            <a:endParaRPr sz="1800">
              <a:solidFill>
                <a:schemeClr val="lt1"/>
              </a:solidFill>
              <a:latin typeface="Nunito Medium"/>
              <a:ea typeface="Nunito Medium"/>
              <a:cs typeface="Nunito Medium"/>
              <a:sym typeface="Nunito Medium"/>
            </a:endParaRPr>
          </a:p>
          <a:p>
            <a:pPr indent="0" lvl="1" marL="0" rtl="0" algn="l">
              <a:lnSpc>
                <a:spcPct val="115000"/>
              </a:lnSpc>
              <a:spcBef>
                <a:spcPts val="0"/>
              </a:spcBef>
              <a:spcAft>
                <a:spcPts val="0"/>
              </a:spcAft>
              <a:buClr>
                <a:schemeClr val="dk1"/>
              </a:buClr>
              <a:buFont typeface="Arial"/>
              <a:buNone/>
            </a:pP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Click here</a:t>
            </a:r>
            <a:r>
              <a:rPr lang="en-US" sz="1800">
                <a:solidFill>
                  <a:schemeClr val="lt1"/>
                </a:solidFill>
                <a:latin typeface="Nunito Medium"/>
                <a:ea typeface="Nunito Medium"/>
                <a:cs typeface="Nunito Medium"/>
                <a:sym typeface="Nunito Medium"/>
              </a:rPr>
              <a:t> to learn how to add this component to your unit. </a:t>
            </a:r>
            <a:endParaRPr sz="4500">
              <a:solidFill>
                <a:schemeClr val="lt1"/>
              </a:solidFill>
              <a:latin typeface="Nunito Medium"/>
              <a:ea typeface="Nunito Medium"/>
              <a:cs typeface="Nunito Medium"/>
              <a:sym typeface="Nunito Medium"/>
            </a:endParaRPr>
          </a:p>
          <a:p>
            <a:pPr indent="0" lvl="0" marL="0" rtl="0" algn="l">
              <a:spcBef>
                <a:spcPts val="1000"/>
              </a:spcBef>
              <a:spcAft>
                <a:spcPts val="0"/>
              </a:spcAft>
              <a:buNone/>
            </a:pPr>
            <a:r>
              <a:t/>
            </a:r>
            <a:endParaRPr/>
          </a:p>
        </p:txBody>
      </p:sp>
      <p:sp>
        <p:nvSpPr>
          <p:cNvPr id="118" name="Google Shape;118;g232b27cdd9a_0_85"/>
          <p:cNvSpPr/>
          <p:nvPr/>
        </p:nvSpPr>
        <p:spPr>
          <a:xfrm>
            <a:off x="748000" y="1423637"/>
            <a:ext cx="6167100" cy="855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AUDIO PLAYER</a:t>
            </a:r>
            <a:endParaRPr b="1">
              <a:solidFill>
                <a:srgbClr val="7CDA24"/>
              </a:solidFill>
              <a:latin typeface="Nunito"/>
              <a:ea typeface="Nunito"/>
              <a:cs typeface="Nunito"/>
              <a:sym typeface="Nunito"/>
            </a:endParaRPr>
          </a:p>
        </p:txBody>
      </p:sp>
      <p:pic>
        <p:nvPicPr>
          <p:cNvPr id="119" name="Google Shape;119;g232b27cdd9a_0_85"/>
          <p:cNvPicPr preferRelativeResize="0"/>
          <p:nvPr/>
        </p:nvPicPr>
        <p:blipFill>
          <a:blip r:embed="rId5">
            <a:alphaModFix/>
          </a:blip>
          <a:stretch>
            <a:fillRect/>
          </a:stretch>
        </p:blipFill>
        <p:spPr>
          <a:xfrm>
            <a:off x="5932075" y="1461812"/>
            <a:ext cx="6435750" cy="3934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24" name="Shape 124"/>
        <p:cNvGrpSpPr/>
        <p:nvPr/>
      </p:nvGrpSpPr>
      <p:grpSpPr>
        <a:xfrm>
          <a:off x="0" y="0"/>
          <a:ext cx="0" cy="0"/>
          <a:chOff x="0" y="0"/>
          <a:chExt cx="0" cy="0"/>
        </a:xfrm>
      </p:grpSpPr>
      <p:sp>
        <p:nvSpPr>
          <p:cNvPr id="125" name="Google Shape;125;p4"/>
          <p:cNvSpPr/>
          <p:nvPr/>
        </p:nvSpPr>
        <p:spPr>
          <a:xfrm>
            <a:off x="570735" y="505138"/>
            <a:ext cx="8747100" cy="53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7CDA24"/>
                </a:solidFill>
                <a:latin typeface="Nunito"/>
                <a:ea typeface="Nunito"/>
                <a:cs typeface="Nunito"/>
                <a:sym typeface="Nunito"/>
              </a:rPr>
              <a:t>FEED PARSER</a:t>
            </a:r>
            <a:endParaRPr b="1" i="0" sz="2400" u="none" cap="none" strike="noStrike">
              <a:solidFill>
                <a:srgbClr val="7CDA24"/>
              </a:solidFill>
              <a:latin typeface="Nunito"/>
              <a:ea typeface="Nunito"/>
              <a:cs typeface="Nunito"/>
              <a:sym typeface="Nunito"/>
            </a:endParaRPr>
          </a:p>
        </p:txBody>
      </p:sp>
      <p:sp>
        <p:nvSpPr>
          <p:cNvPr id="126" name="Google Shape;126;p4"/>
          <p:cNvSpPr/>
          <p:nvPr/>
        </p:nvSpPr>
        <p:spPr>
          <a:xfrm>
            <a:off x="570625" y="1341350"/>
            <a:ext cx="5765100" cy="52401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The Feed Parser Component allows you to integrate dynamic feeds into your ad unit.</a:t>
            </a:r>
            <a:r>
              <a:rPr lang="en-US" sz="1600">
                <a:solidFill>
                  <a:schemeClr val="lt1"/>
                </a:solidFill>
                <a:latin typeface="Nunito Medium"/>
                <a:ea typeface="Nunito Medium"/>
                <a:cs typeface="Nunito Medium"/>
                <a:sym typeface="Nunito Medium"/>
              </a:rPr>
              <a:t> </a:t>
            </a:r>
            <a:r>
              <a:rPr i="0" lang="en-US" sz="1600" u="none" cap="none" strike="noStrike">
                <a:solidFill>
                  <a:schemeClr val="lt1"/>
                </a:solidFill>
                <a:latin typeface="Nunito Medium"/>
                <a:ea typeface="Nunito Medium"/>
                <a:cs typeface="Nunito Medium"/>
                <a:sym typeface="Nunito Medium"/>
              </a:rPr>
              <a:t>Options include </a:t>
            </a:r>
            <a:r>
              <a:rPr i="1" lang="en-US" sz="1600" u="none" cap="none" strike="noStrike">
                <a:solidFill>
                  <a:schemeClr val="lt1"/>
                </a:solidFill>
                <a:latin typeface="Nunito Medium"/>
                <a:ea typeface="Nunito Medium"/>
                <a:cs typeface="Nunito Medium"/>
                <a:sym typeface="Nunito Medium"/>
              </a:rPr>
              <a:t>XML Carousel</a:t>
            </a:r>
            <a:r>
              <a:rPr i="1" lang="en-US" sz="1600">
                <a:solidFill>
                  <a:schemeClr val="lt1"/>
                </a:solidFill>
                <a:latin typeface="Nunito Medium"/>
                <a:ea typeface="Nunito Medium"/>
                <a:cs typeface="Nunito Medium"/>
                <a:sym typeface="Nunito Medium"/>
              </a:rPr>
              <a:t>, </a:t>
            </a:r>
            <a:r>
              <a:rPr i="1" lang="en-US" sz="1600" u="none" cap="none" strike="noStrike">
                <a:solidFill>
                  <a:schemeClr val="lt1"/>
                </a:solidFill>
                <a:latin typeface="Nunito Medium"/>
                <a:ea typeface="Nunito Medium"/>
                <a:cs typeface="Nunito Medium"/>
                <a:sym typeface="Nunito Medium"/>
              </a:rPr>
              <a:t>XML Free Form</a:t>
            </a:r>
            <a:r>
              <a:rPr i="1" lang="en-US" sz="1600">
                <a:solidFill>
                  <a:schemeClr val="lt1"/>
                </a:solidFill>
                <a:latin typeface="Nunito Medium"/>
                <a:ea typeface="Nunito Medium"/>
                <a:cs typeface="Nunito Medium"/>
                <a:sym typeface="Nunito Medium"/>
              </a:rPr>
              <a:t>, and Automotive Slideshow:</a:t>
            </a:r>
            <a:endParaRPr i="1" sz="16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i="1" sz="1600">
              <a:solidFill>
                <a:schemeClr val="lt1"/>
              </a:solidFill>
              <a:latin typeface="Nunito Medium"/>
              <a:ea typeface="Nunito Medium"/>
              <a:cs typeface="Nunito Medium"/>
              <a:sym typeface="Nunito Medium"/>
            </a:endParaRPr>
          </a:p>
          <a:p>
            <a:pPr indent="-336550" lvl="1" marL="1085850" marR="0" rtl="0" algn="l">
              <a:lnSpc>
                <a:spcPct val="115000"/>
              </a:lnSpc>
              <a:spcBef>
                <a:spcPts val="0"/>
              </a:spcBef>
              <a:spcAft>
                <a:spcPts val="0"/>
              </a:spcAft>
              <a:buClr>
                <a:schemeClr val="lt1"/>
              </a:buClr>
              <a:buSzPts val="1600"/>
              <a:buFont typeface="Arial"/>
              <a:buChar char="•"/>
            </a:pPr>
            <a:r>
              <a:rPr b="1" i="0" lang="en-US" sz="1600" u="none" cap="none" strike="noStrike">
                <a:solidFill>
                  <a:schemeClr val="lt1"/>
                </a:solidFill>
                <a:latin typeface="Nunito"/>
                <a:ea typeface="Nunito"/>
                <a:cs typeface="Nunito"/>
                <a:sym typeface="Nunito"/>
              </a:rPr>
              <a:t>XML Carousel</a:t>
            </a:r>
            <a:r>
              <a:rPr i="0" lang="en-US" sz="1600" u="none" cap="none" strike="noStrike">
                <a:solidFill>
                  <a:schemeClr val="lt1"/>
                </a:solidFill>
                <a:latin typeface="Nunito Medium"/>
                <a:ea typeface="Nunito Medium"/>
                <a:cs typeface="Nunito Medium"/>
                <a:sym typeface="Nunito Medium"/>
              </a:rPr>
              <a:t> - </a:t>
            </a:r>
            <a:r>
              <a:rPr lang="en-US" sz="1600">
                <a:solidFill>
                  <a:schemeClr val="lt1"/>
                </a:solidFill>
                <a:latin typeface="Nunito Medium"/>
                <a:ea typeface="Nunito Medium"/>
                <a:cs typeface="Nunito Medium"/>
                <a:sym typeface="Nunito Medium"/>
              </a:rPr>
              <a:t>S</a:t>
            </a:r>
            <a:r>
              <a:rPr i="0" lang="en-US" sz="1600" u="none" cap="none" strike="noStrike">
                <a:solidFill>
                  <a:schemeClr val="lt1"/>
                </a:solidFill>
                <a:latin typeface="Nunito Medium"/>
                <a:ea typeface="Nunito Medium"/>
                <a:cs typeface="Nunito Medium"/>
                <a:sym typeface="Nunito Medium"/>
              </a:rPr>
              <a:t>ource groups of data points associated with an item.</a:t>
            </a:r>
            <a:endParaRPr sz="1600">
              <a:solidFill>
                <a:schemeClr val="lt1"/>
              </a:solidFill>
              <a:latin typeface="Nunito Medium"/>
              <a:ea typeface="Nunito Medium"/>
              <a:cs typeface="Nunito Medium"/>
              <a:sym typeface="Nunito Medium"/>
            </a:endParaRPr>
          </a:p>
          <a:p>
            <a:pPr indent="-336550" lvl="1" marL="1085850" marR="0" rtl="0" algn="l">
              <a:lnSpc>
                <a:spcPct val="115000"/>
              </a:lnSpc>
              <a:spcBef>
                <a:spcPts val="0"/>
              </a:spcBef>
              <a:spcAft>
                <a:spcPts val="0"/>
              </a:spcAft>
              <a:buClr>
                <a:schemeClr val="lt1"/>
              </a:buClr>
              <a:buSzPts val="1600"/>
              <a:buFont typeface="Arial"/>
              <a:buChar char="•"/>
            </a:pPr>
            <a:r>
              <a:rPr b="1" i="0" lang="en-US" sz="1600" u="none" cap="none" strike="noStrike">
                <a:solidFill>
                  <a:schemeClr val="lt1"/>
                </a:solidFill>
                <a:latin typeface="Nunito"/>
                <a:ea typeface="Nunito"/>
                <a:cs typeface="Nunito"/>
                <a:sym typeface="Nunito"/>
              </a:rPr>
              <a:t>XML Free Form</a:t>
            </a:r>
            <a:r>
              <a:rPr i="0" lang="en-US" sz="1600" u="none" cap="none" strike="noStrike">
                <a:solidFill>
                  <a:schemeClr val="lt1"/>
                </a:solidFill>
                <a:latin typeface="Nunito Medium"/>
                <a:ea typeface="Nunito Medium"/>
                <a:cs typeface="Nunito Medium"/>
                <a:sym typeface="Nunito Medium"/>
              </a:rPr>
              <a:t> – </a:t>
            </a:r>
            <a:r>
              <a:rPr lang="en-US" sz="1600">
                <a:solidFill>
                  <a:schemeClr val="lt1"/>
                </a:solidFill>
                <a:latin typeface="Nunito Medium"/>
                <a:ea typeface="Nunito Medium"/>
                <a:cs typeface="Nunito Medium"/>
                <a:sym typeface="Nunito Medium"/>
              </a:rPr>
              <a:t>P</a:t>
            </a:r>
            <a:r>
              <a:rPr i="0" lang="en-US" sz="1600" u="none" cap="none" strike="noStrike">
                <a:solidFill>
                  <a:schemeClr val="lt1"/>
                </a:solidFill>
                <a:latin typeface="Nunito Medium"/>
                <a:ea typeface="Nunito Medium"/>
                <a:cs typeface="Nunito Medium"/>
                <a:sym typeface="Nunito Medium"/>
              </a:rPr>
              <a:t>lace single data elements within the ad canvas.</a:t>
            </a:r>
            <a:endParaRPr i="0" sz="1600" u="none" cap="none" strike="noStrike">
              <a:solidFill>
                <a:schemeClr val="lt1"/>
              </a:solidFill>
              <a:latin typeface="Nunito Medium"/>
              <a:ea typeface="Nunito Medium"/>
              <a:cs typeface="Nunito Medium"/>
              <a:sym typeface="Nunito Medium"/>
            </a:endParaRPr>
          </a:p>
          <a:p>
            <a:pPr indent="-336550" lvl="1" marL="1085850" marR="0" rtl="0" algn="l">
              <a:lnSpc>
                <a:spcPct val="115000"/>
              </a:lnSpc>
              <a:spcBef>
                <a:spcPts val="0"/>
              </a:spcBef>
              <a:spcAft>
                <a:spcPts val="0"/>
              </a:spcAft>
              <a:buClr>
                <a:schemeClr val="lt1"/>
              </a:buClr>
              <a:buSzPts val="1600"/>
              <a:buFont typeface="Nunito Medium"/>
              <a:buChar char="•"/>
            </a:pPr>
            <a:r>
              <a:rPr b="1" lang="en-US" sz="1600">
                <a:solidFill>
                  <a:schemeClr val="lt1"/>
                </a:solidFill>
                <a:latin typeface="Nunito"/>
                <a:ea typeface="Nunito"/>
                <a:cs typeface="Nunito"/>
                <a:sym typeface="Nunito"/>
              </a:rPr>
              <a:t>Automotive Slideshow</a:t>
            </a:r>
            <a:r>
              <a:rPr lang="en-US" sz="1600">
                <a:solidFill>
                  <a:schemeClr val="lt1"/>
                </a:solidFill>
                <a:latin typeface="Nunito Medium"/>
                <a:ea typeface="Nunito Medium"/>
                <a:cs typeface="Nunito Medium"/>
                <a:sym typeface="Nunito Medium"/>
              </a:rPr>
              <a:t> - Automotive inventory advertising, specifically for standardized CSV-type feed.</a:t>
            </a:r>
            <a:endParaRPr sz="16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6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Clr>
                <a:schemeClr val="dk1"/>
              </a:buClr>
              <a:buSzPts val="1100"/>
              <a:buFont typeface="Arial"/>
              <a:buNone/>
            </a:pPr>
            <a:r>
              <a:rPr lang="en-US" sz="1600">
                <a:solidFill>
                  <a:schemeClr val="lt1"/>
                </a:solidFill>
                <a:latin typeface="Nunito Medium"/>
                <a:ea typeface="Nunito Medium"/>
                <a:cs typeface="Nunito Medium"/>
                <a:sym typeface="Nunito Medium"/>
              </a:rPr>
              <a:t>Example: </a:t>
            </a:r>
            <a:r>
              <a:rPr lang="en-US" sz="1600" u="sng">
                <a:solidFill>
                  <a:schemeClr val="lt1"/>
                </a:solidFill>
                <a:latin typeface="Nunito Medium"/>
                <a:ea typeface="Nunito Medium"/>
                <a:cs typeface="Nunito Medium"/>
                <a:sym typeface="Nunito Medium"/>
                <a:hlinkClick r:id="rId3">
                  <a:extLst>
                    <a:ext uri="{A12FA001-AC4F-418D-AE19-62706E023703}">
                      <ahyp:hlinkClr val="tx"/>
                    </a:ext>
                  </a:extLst>
                </a:hlinkClick>
              </a:rPr>
              <a:t>Nasa Breaking News RSS Feed</a:t>
            </a:r>
            <a:endParaRPr sz="16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600">
                <a:solidFill>
                  <a:schemeClr val="lt1"/>
                </a:solidFill>
                <a:latin typeface="Nunito Medium"/>
                <a:ea typeface="Nunito Medium"/>
                <a:cs typeface="Nunito Medium"/>
                <a:sym typeface="Nunito Medium"/>
              </a:rPr>
              <a:t>Example: </a:t>
            </a:r>
            <a:r>
              <a:rPr lang="en-US" sz="1600" u="sng">
                <a:solidFill>
                  <a:srgbClr val="FFFFFF"/>
                </a:solidFill>
                <a:latin typeface="Nunito Medium"/>
                <a:ea typeface="Nunito Medium"/>
                <a:cs typeface="Nunito Medium"/>
                <a:sym typeface="Nunito Medium"/>
                <a:hlinkClick r:id="rId4">
                  <a:extLst>
                    <a:ext uri="{A12FA001-AC4F-418D-AE19-62706E023703}">
                      <ahyp:hlinkClr val="tx"/>
                    </a:ext>
                  </a:extLst>
                </a:hlinkClick>
              </a:rPr>
              <a:t>Automotive Feed</a:t>
            </a:r>
            <a:endParaRPr sz="16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600">
              <a:solidFill>
                <a:schemeClr val="lt1"/>
              </a:solidFill>
              <a:latin typeface="Nunito Medium"/>
              <a:ea typeface="Nunito Medium"/>
              <a:cs typeface="Nunito Medium"/>
              <a:sym typeface="Nunito Medium"/>
            </a:endParaRPr>
          </a:p>
          <a:p>
            <a:pPr indent="0" lvl="1" marL="0" marR="0" rtl="0" algn="l">
              <a:lnSpc>
                <a:spcPct val="115000"/>
              </a:lnSpc>
              <a:spcBef>
                <a:spcPts val="0"/>
              </a:spcBef>
              <a:spcAft>
                <a:spcPts val="0"/>
              </a:spcAft>
              <a:buNone/>
            </a:pPr>
            <a:r>
              <a:rPr lang="en-US" sz="1600" u="sng">
                <a:solidFill>
                  <a:schemeClr val="lt1"/>
                </a:solidFill>
                <a:latin typeface="Nunito Medium"/>
                <a:ea typeface="Nunito Medium"/>
                <a:cs typeface="Nunito Medium"/>
                <a:sym typeface="Nunito Medium"/>
                <a:hlinkClick r:id="rId5">
                  <a:extLst>
                    <a:ext uri="{A12FA001-AC4F-418D-AE19-62706E023703}">
                      <ahyp:hlinkClr val="tx"/>
                    </a:ext>
                  </a:extLst>
                </a:hlinkClick>
              </a:rPr>
              <a:t>Click here</a:t>
            </a:r>
            <a:r>
              <a:rPr lang="en-US" sz="1600">
                <a:solidFill>
                  <a:schemeClr val="lt1"/>
                </a:solidFill>
                <a:latin typeface="Nunito Medium"/>
                <a:ea typeface="Nunito Medium"/>
                <a:cs typeface="Nunito Medium"/>
                <a:sym typeface="Nunito Medium"/>
              </a:rPr>
              <a:t> to learn how to add this component to your unit.</a:t>
            </a:r>
            <a:r>
              <a:rPr i="0" lang="en-US" sz="1600" u="none" cap="none" strike="noStrike">
                <a:solidFill>
                  <a:schemeClr val="lt1"/>
                </a:solidFill>
                <a:latin typeface="Nunito Medium"/>
                <a:ea typeface="Nunito Medium"/>
                <a:cs typeface="Nunito Medium"/>
                <a:sym typeface="Nunito Medium"/>
              </a:rPr>
              <a:t> </a:t>
            </a:r>
            <a:endParaRPr sz="1600">
              <a:solidFill>
                <a:schemeClr val="lt1"/>
              </a:solidFill>
              <a:latin typeface="Nunito Medium"/>
              <a:ea typeface="Nunito Medium"/>
              <a:cs typeface="Nunito Medium"/>
              <a:sym typeface="Nunito Medium"/>
            </a:endParaRPr>
          </a:p>
          <a:p>
            <a:pPr indent="0" lvl="1" marL="0" marR="0" rtl="0" algn="l">
              <a:lnSpc>
                <a:spcPct val="115000"/>
              </a:lnSpc>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For best practices, see </a:t>
            </a:r>
            <a:r>
              <a:rPr i="0" lang="en-US" sz="1600" u="sng" cap="none" strike="noStrike">
                <a:solidFill>
                  <a:schemeClr val="lt1"/>
                </a:solidFill>
                <a:latin typeface="Nunito Medium"/>
                <a:ea typeface="Nunito Medium"/>
                <a:cs typeface="Nunito Medium"/>
                <a:sym typeface="Nunito Medium"/>
                <a:hlinkClick r:id="rId6">
                  <a:extLst>
                    <a:ext uri="{A12FA001-AC4F-418D-AE19-62706E023703}">
                      <ahyp:hlinkClr val="tx"/>
                    </a:ext>
                  </a:extLst>
                </a:hlinkClick>
              </a:rPr>
              <a:t>this article</a:t>
            </a:r>
            <a:r>
              <a:rPr i="0" lang="en-US" sz="1600" u="none" cap="none" strike="noStrike">
                <a:solidFill>
                  <a:schemeClr val="lt1"/>
                </a:solidFill>
                <a:latin typeface="Nunito Medium"/>
                <a:ea typeface="Nunito Medium"/>
                <a:cs typeface="Nunito Medium"/>
                <a:sym typeface="Nunito Medium"/>
              </a:rPr>
              <a:t>.  </a:t>
            </a:r>
            <a:endParaRPr b="0" i="0" sz="1600" u="none" cap="none" strike="noStrike">
              <a:solidFill>
                <a:srgbClr val="FFFFFF"/>
              </a:solidFill>
              <a:latin typeface="Arial"/>
              <a:ea typeface="Arial"/>
              <a:cs typeface="Arial"/>
              <a:sym typeface="Arial"/>
            </a:endParaRPr>
          </a:p>
        </p:txBody>
      </p:sp>
      <p:sp>
        <p:nvSpPr>
          <p:cNvPr id="127" name="Google Shape;127;p4"/>
          <p:cNvSpPr txBox="1"/>
          <p:nvPr/>
        </p:nvSpPr>
        <p:spPr>
          <a:xfrm>
            <a:off x="494900" y="1037650"/>
            <a:ext cx="2841000" cy="677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rgbClr val="7CDA24"/>
                </a:solidFill>
                <a:latin typeface="Nunito"/>
                <a:ea typeface="Nunito"/>
                <a:cs typeface="Nunito"/>
                <a:sym typeface="Nunito"/>
              </a:rPr>
              <a:t>(XML &amp; RSS FEED)</a:t>
            </a:r>
            <a:endParaRPr b="1" sz="2000">
              <a:solidFill>
                <a:srgbClr val="7CDA24"/>
              </a:solidFill>
              <a:latin typeface="Nunito"/>
              <a:ea typeface="Nunito"/>
              <a:cs typeface="Nunito"/>
              <a:sym typeface="Nunito"/>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8" name="Google Shape;128;p4"/>
          <p:cNvPicPr preferRelativeResize="0"/>
          <p:nvPr/>
        </p:nvPicPr>
        <p:blipFill>
          <a:blip r:embed="rId7">
            <a:alphaModFix/>
          </a:blip>
          <a:stretch>
            <a:fillRect/>
          </a:stretch>
        </p:blipFill>
        <p:spPr>
          <a:xfrm>
            <a:off x="6868500" y="3862438"/>
            <a:ext cx="2942240" cy="2107875"/>
          </a:xfrm>
          <a:prstGeom prst="rect">
            <a:avLst/>
          </a:prstGeom>
          <a:noFill/>
          <a:ln cap="flat" cmpd="sng" w="19050">
            <a:solidFill>
              <a:schemeClr val="lt1"/>
            </a:solidFill>
            <a:prstDash val="solid"/>
            <a:round/>
            <a:headEnd len="sm" w="sm" type="none"/>
            <a:tailEnd len="sm" w="sm" type="none"/>
          </a:ln>
        </p:spPr>
      </p:pic>
      <p:pic>
        <p:nvPicPr>
          <p:cNvPr id="129" name="Google Shape;129;p4"/>
          <p:cNvPicPr preferRelativeResize="0"/>
          <p:nvPr/>
        </p:nvPicPr>
        <p:blipFill>
          <a:blip r:embed="rId8">
            <a:alphaModFix/>
          </a:blip>
          <a:stretch>
            <a:fillRect/>
          </a:stretch>
        </p:blipFill>
        <p:spPr>
          <a:xfrm>
            <a:off x="5773875" y="124124"/>
            <a:ext cx="6640699" cy="3887025"/>
          </a:xfrm>
          <a:prstGeom prst="rect">
            <a:avLst/>
          </a:prstGeom>
          <a:noFill/>
          <a:ln>
            <a:noFill/>
          </a:ln>
        </p:spPr>
      </p:pic>
      <p:pic>
        <p:nvPicPr>
          <p:cNvPr id="130" name="Google Shape;130;p4"/>
          <p:cNvPicPr preferRelativeResize="0"/>
          <p:nvPr/>
        </p:nvPicPr>
        <p:blipFill>
          <a:blip r:embed="rId9">
            <a:alphaModFix/>
          </a:blip>
          <a:stretch>
            <a:fillRect/>
          </a:stretch>
        </p:blipFill>
        <p:spPr>
          <a:xfrm>
            <a:off x="9426723" y="2671513"/>
            <a:ext cx="2416965" cy="5523536"/>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35" name="Shape 135"/>
        <p:cNvGrpSpPr/>
        <p:nvPr/>
      </p:nvGrpSpPr>
      <p:grpSpPr>
        <a:xfrm>
          <a:off x="0" y="0"/>
          <a:ext cx="0" cy="0"/>
          <a:chOff x="0" y="0"/>
          <a:chExt cx="0" cy="0"/>
        </a:xfrm>
      </p:grpSpPr>
      <p:sp>
        <p:nvSpPr>
          <p:cNvPr id="136" name="Google Shape;136;p5"/>
          <p:cNvSpPr/>
          <p:nvPr/>
        </p:nvSpPr>
        <p:spPr>
          <a:xfrm>
            <a:off x="5336542" y="997581"/>
            <a:ext cx="6625200" cy="53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FORMS</a:t>
            </a:r>
            <a:endParaRPr b="1" sz="2400">
              <a:solidFill>
                <a:srgbClr val="7CDA24"/>
              </a:solidFill>
              <a:latin typeface="Nunito"/>
              <a:ea typeface="Nunito"/>
              <a:cs typeface="Nunito"/>
              <a:sym typeface="Nunito"/>
            </a:endParaRPr>
          </a:p>
        </p:txBody>
      </p:sp>
      <p:sp>
        <p:nvSpPr>
          <p:cNvPr id="137" name="Google Shape;137;p5"/>
          <p:cNvSpPr/>
          <p:nvPr/>
        </p:nvSpPr>
        <p:spPr>
          <a:xfrm>
            <a:off x="5336550" y="1821200"/>
            <a:ext cx="6364800" cy="4039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Forms Component allows you to add input fields (such as polls, questionnaires, contest entry forms, etc.) to your ad.</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This info can be retrieved from within Adventive, or </a:t>
            </a:r>
            <a:r>
              <a:rPr lang="en-US" sz="1800">
                <a:solidFill>
                  <a:schemeClr val="lt1"/>
                </a:solidFill>
                <a:latin typeface="Nunito Medium"/>
                <a:ea typeface="Nunito Medium"/>
                <a:cs typeface="Nunito Medium"/>
                <a:sym typeface="Nunito Medium"/>
              </a:rPr>
              <a:t>integrate</a:t>
            </a:r>
            <a:r>
              <a:rPr lang="en-US" sz="1800">
                <a:solidFill>
                  <a:schemeClr val="lt1"/>
                </a:solidFill>
                <a:latin typeface="Nunito Medium"/>
                <a:ea typeface="Nunito Medium"/>
                <a:cs typeface="Nunito Medium"/>
                <a:sym typeface="Nunito Medium"/>
              </a:rPr>
              <a:t> with your CRM tools.</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These are a great way to source valuable information from your viewers.</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You can customize your form with build, style, and configuration tools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Cornell Master Gardener Banner</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Click here </a:t>
            </a:r>
            <a:r>
              <a:rPr lang="en-US" sz="1800">
                <a:solidFill>
                  <a:schemeClr val="lt1"/>
                </a:solidFill>
                <a:latin typeface="Nunito Medium"/>
                <a:ea typeface="Nunito Medium"/>
                <a:cs typeface="Nunito Medium"/>
                <a:sym typeface="Nunito Medium"/>
              </a:rPr>
              <a:t>to learn how to add this component to your unit.</a:t>
            </a:r>
            <a:endParaRPr i="0" sz="2133" u="none" cap="none" strike="noStrike">
              <a:solidFill>
                <a:schemeClr val="lt1"/>
              </a:solidFill>
              <a:latin typeface="Nunito Medium"/>
              <a:ea typeface="Nunito Medium"/>
              <a:cs typeface="Nunito Medium"/>
              <a:sym typeface="Nunito Medium"/>
            </a:endParaRPr>
          </a:p>
        </p:txBody>
      </p:sp>
      <p:pic>
        <p:nvPicPr>
          <p:cNvPr id="138" name="Google Shape;138;p5"/>
          <p:cNvPicPr preferRelativeResize="0"/>
          <p:nvPr/>
        </p:nvPicPr>
        <p:blipFill>
          <a:blip r:embed="rId5">
            <a:alphaModFix/>
          </a:blip>
          <a:stretch>
            <a:fillRect/>
          </a:stretch>
        </p:blipFill>
        <p:spPr>
          <a:xfrm>
            <a:off x="500400" y="948564"/>
            <a:ext cx="2480425" cy="4960873"/>
          </a:xfrm>
          <a:prstGeom prst="rect">
            <a:avLst/>
          </a:prstGeom>
          <a:noFill/>
          <a:ln>
            <a:noFill/>
          </a:ln>
        </p:spPr>
      </p:pic>
      <p:pic>
        <p:nvPicPr>
          <p:cNvPr id="139" name="Google Shape;139;p5"/>
          <p:cNvPicPr preferRelativeResize="0"/>
          <p:nvPr/>
        </p:nvPicPr>
        <p:blipFill>
          <a:blip r:embed="rId6">
            <a:alphaModFix/>
          </a:blip>
          <a:stretch>
            <a:fillRect/>
          </a:stretch>
        </p:blipFill>
        <p:spPr>
          <a:xfrm>
            <a:off x="2354938" y="1674025"/>
            <a:ext cx="2480450" cy="3612250"/>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44" name="Shape 144"/>
        <p:cNvGrpSpPr/>
        <p:nvPr/>
      </p:nvGrpSpPr>
      <p:grpSpPr>
        <a:xfrm>
          <a:off x="0" y="0"/>
          <a:ext cx="0" cy="0"/>
          <a:chOff x="0" y="0"/>
          <a:chExt cx="0" cy="0"/>
        </a:xfrm>
      </p:grpSpPr>
      <p:sp>
        <p:nvSpPr>
          <p:cNvPr id="145" name="Google Shape;145;p6"/>
          <p:cNvSpPr/>
          <p:nvPr/>
        </p:nvSpPr>
        <p:spPr>
          <a:xfrm>
            <a:off x="607035" y="667926"/>
            <a:ext cx="8747100" cy="53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HTML IMPORT</a:t>
            </a:r>
            <a:endParaRPr b="1" sz="2400">
              <a:solidFill>
                <a:srgbClr val="7CDA24"/>
              </a:solidFill>
              <a:latin typeface="Nunito"/>
              <a:ea typeface="Nunito"/>
              <a:cs typeface="Nunito"/>
              <a:sym typeface="Nunito"/>
            </a:endParaRPr>
          </a:p>
        </p:txBody>
      </p:sp>
      <p:sp>
        <p:nvSpPr>
          <p:cNvPr id="146" name="Google Shape;146;p6">
            <a:hlinkClick r:id="rId3"/>
          </p:cNvPr>
          <p:cNvSpPr/>
          <p:nvPr/>
        </p:nvSpPr>
        <p:spPr>
          <a:xfrm>
            <a:off x="607025" y="1728175"/>
            <a:ext cx="5562300" cy="44619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US" sz="1700">
                <a:solidFill>
                  <a:schemeClr val="lt1"/>
                </a:solidFill>
                <a:latin typeface="Nunito Medium"/>
                <a:ea typeface="Nunito Medium"/>
                <a:cs typeface="Nunito Medium"/>
                <a:sym typeface="Nunito Medium"/>
              </a:rPr>
              <a:t>Are you looking for an experience we don’t offer natively? The HTML5 Import Component allows you to bring in </a:t>
            </a:r>
            <a:r>
              <a:rPr b="1" i="1" lang="en-US" sz="1700">
                <a:solidFill>
                  <a:schemeClr val="lt1"/>
                </a:solidFill>
                <a:latin typeface="Nunito"/>
                <a:ea typeface="Nunito"/>
                <a:cs typeface="Nunito"/>
                <a:sym typeface="Nunito"/>
              </a:rPr>
              <a:t>any</a:t>
            </a:r>
            <a:r>
              <a:rPr lang="en-US" sz="1700">
                <a:solidFill>
                  <a:schemeClr val="lt1"/>
                </a:solidFill>
                <a:latin typeface="Nunito Medium"/>
                <a:ea typeface="Nunito Medium"/>
                <a:cs typeface="Nunito Medium"/>
                <a:sym typeface="Nunito Medium"/>
              </a:rPr>
              <a:t> Javascript code, upload a ZIP file, or utilize INS tags. </a:t>
            </a:r>
            <a:endParaRPr sz="17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Clr>
                <a:schemeClr val="dk1"/>
              </a:buClr>
              <a:buFont typeface="Arial"/>
              <a:buNone/>
            </a:pPr>
            <a:r>
              <a:rPr lang="en-US" sz="1700">
                <a:solidFill>
                  <a:schemeClr val="lt1"/>
                </a:solidFill>
                <a:latin typeface="Nunito Medium"/>
                <a:ea typeface="Nunito Medium"/>
                <a:cs typeface="Nunito Medium"/>
                <a:sym typeface="Nunito Medium"/>
              </a:rPr>
              <a:t>Bring in social feeds, games, quizzes, etc. The sky’s the limit!</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700">
                <a:solidFill>
                  <a:schemeClr val="lt1"/>
                </a:solidFill>
                <a:latin typeface="Nunito Medium"/>
                <a:ea typeface="Nunito Medium"/>
                <a:cs typeface="Nunito Medium"/>
                <a:sym typeface="Nunito Medium"/>
              </a:rPr>
              <a:t>This component can be customized to fit your creative needs depending on the ad type.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rPr lang="en-US" sz="1700">
                <a:solidFill>
                  <a:schemeClr val="lt1"/>
                </a:solidFill>
                <a:latin typeface="Nunito Medium"/>
                <a:ea typeface="Nunito Medium"/>
                <a:cs typeface="Nunito Medium"/>
                <a:sym typeface="Nunito Medium"/>
              </a:rPr>
              <a:t>Example: </a:t>
            </a:r>
            <a:r>
              <a:rPr lang="en-US" sz="1700" u="sng">
                <a:solidFill>
                  <a:schemeClr val="lt1"/>
                </a:solidFill>
                <a:latin typeface="Nunito Medium"/>
                <a:ea typeface="Nunito Medium"/>
                <a:cs typeface="Nunito Medium"/>
                <a:sym typeface="Nunito Medium"/>
                <a:hlinkClick r:id="rId4">
                  <a:extLst>
                    <a:ext uri="{A12FA001-AC4F-418D-AE19-62706E023703}">
                      <ahyp:hlinkClr val="tx"/>
                    </a:ext>
                  </a:extLst>
                </a:hlinkClick>
              </a:rPr>
              <a:t>Spotify Multi-Screen Banner</a:t>
            </a:r>
            <a:endParaRPr sz="1700">
              <a:solidFill>
                <a:schemeClr val="lt1"/>
              </a:solidFill>
              <a:latin typeface="Nunito Medium"/>
              <a:ea typeface="Nunito Medium"/>
              <a:cs typeface="Nunito Medium"/>
              <a:sym typeface="Nunito Medium"/>
            </a:endParaRPr>
          </a:p>
          <a:p>
            <a:pPr indent="0" lvl="0" marL="0" marR="0" rtl="0" algn="l">
              <a:lnSpc>
                <a:spcPct val="115000"/>
              </a:lnSpc>
              <a:spcBef>
                <a:spcPts val="0"/>
              </a:spcBef>
              <a:spcAft>
                <a:spcPts val="0"/>
              </a:spcAft>
              <a:buNone/>
            </a:pPr>
            <a:r>
              <a:t/>
            </a:r>
            <a:endParaRPr sz="1700">
              <a:solidFill>
                <a:schemeClr val="lt1"/>
              </a:solidFill>
              <a:latin typeface="Nunito Medium"/>
              <a:ea typeface="Nunito Medium"/>
              <a:cs typeface="Nunito Medium"/>
              <a:sym typeface="Nunito Medium"/>
            </a:endParaRPr>
          </a:p>
          <a:p>
            <a:pPr indent="0" lvl="1" marL="0" marR="0" rtl="0" algn="l">
              <a:lnSpc>
                <a:spcPct val="115000"/>
              </a:lnSpc>
              <a:spcBef>
                <a:spcPts val="0"/>
              </a:spcBef>
              <a:spcAft>
                <a:spcPts val="0"/>
              </a:spcAft>
              <a:buNone/>
            </a:pPr>
            <a:r>
              <a:rPr lang="en-US" sz="1700" u="sng">
                <a:solidFill>
                  <a:schemeClr val="lt1"/>
                </a:solidFill>
                <a:latin typeface="Nunito Medium"/>
                <a:ea typeface="Nunito Medium"/>
                <a:cs typeface="Nunito Medium"/>
                <a:sym typeface="Nunito Medium"/>
                <a:hlinkClick r:id="rId5">
                  <a:extLst>
                    <a:ext uri="{A12FA001-AC4F-418D-AE19-62706E023703}">
                      <ahyp:hlinkClr val="tx"/>
                    </a:ext>
                  </a:extLst>
                </a:hlinkClick>
              </a:rPr>
              <a:t>Click here</a:t>
            </a:r>
            <a:r>
              <a:rPr lang="en-US" sz="1700">
                <a:solidFill>
                  <a:schemeClr val="lt1"/>
                </a:solidFill>
                <a:latin typeface="Nunito Medium"/>
                <a:ea typeface="Nunito Medium"/>
                <a:cs typeface="Nunito Medium"/>
                <a:sym typeface="Nunito Medium"/>
              </a:rPr>
              <a:t> </a:t>
            </a:r>
            <a:r>
              <a:rPr i="0" lang="en-US" sz="1700" u="none" cap="none" strike="noStrike">
                <a:solidFill>
                  <a:schemeClr val="lt1"/>
                </a:solidFill>
                <a:latin typeface="Nunito Medium"/>
                <a:ea typeface="Nunito Medium"/>
                <a:cs typeface="Nunito Medium"/>
                <a:sym typeface="Nunito Medium"/>
              </a:rPr>
              <a:t>to learn how to add this component to your unit. </a:t>
            </a:r>
            <a:endParaRPr i="0" sz="2133" u="none" cap="none" strike="noStrike">
              <a:solidFill>
                <a:schemeClr val="lt1"/>
              </a:solidFill>
              <a:latin typeface="Nunito Medium"/>
              <a:ea typeface="Nunito Medium"/>
              <a:cs typeface="Nunito Medium"/>
              <a:sym typeface="Nunito Medium"/>
            </a:endParaRPr>
          </a:p>
        </p:txBody>
      </p:sp>
      <p:sp>
        <p:nvSpPr>
          <p:cNvPr id="147" name="Google Shape;147;p6"/>
          <p:cNvSpPr txBox="1"/>
          <p:nvPr/>
        </p:nvSpPr>
        <p:spPr>
          <a:xfrm>
            <a:off x="513672" y="1222790"/>
            <a:ext cx="4056300" cy="677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7CDA24"/>
                </a:solidFill>
                <a:latin typeface="Nunito"/>
                <a:ea typeface="Nunito"/>
                <a:cs typeface="Nunito"/>
                <a:sym typeface="Nunito"/>
              </a:rPr>
              <a:t>(CODE SNIPPET EDITOR)</a:t>
            </a:r>
            <a:endParaRPr b="1" sz="2000">
              <a:solidFill>
                <a:srgbClr val="7CDA24"/>
              </a:solidFill>
              <a:latin typeface="Nunito"/>
              <a:ea typeface="Nunito"/>
              <a:cs typeface="Nunito"/>
              <a:sym typeface="Nunito"/>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8" name="Google Shape;148;p6"/>
          <p:cNvPicPr preferRelativeResize="0"/>
          <p:nvPr/>
        </p:nvPicPr>
        <p:blipFill>
          <a:blip r:embed="rId6">
            <a:alphaModFix/>
          </a:blip>
          <a:stretch>
            <a:fillRect/>
          </a:stretch>
        </p:blipFill>
        <p:spPr>
          <a:xfrm>
            <a:off x="6412425" y="1737475"/>
            <a:ext cx="5826199" cy="3383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53" name="Shape 153"/>
        <p:cNvGrpSpPr/>
        <p:nvPr/>
      </p:nvGrpSpPr>
      <p:grpSpPr>
        <a:xfrm>
          <a:off x="0" y="0"/>
          <a:ext cx="0" cy="0"/>
          <a:chOff x="0" y="0"/>
          <a:chExt cx="0" cy="0"/>
        </a:xfrm>
      </p:grpSpPr>
      <p:sp>
        <p:nvSpPr>
          <p:cNvPr id="154" name="Google Shape;154;g232b27cdd9a_0_95"/>
          <p:cNvSpPr txBox="1"/>
          <p:nvPr>
            <p:ph idx="1" type="body"/>
          </p:nvPr>
        </p:nvSpPr>
        <p:spPr>
          <a:xfrm>
            <a:off x="495300" y="2607963"/>
            <a:ext cx="4967700" cy="2563500"/>
          </a:xfrm>
          <a:prstGeom prst="rect">
            <a:avLst/>
          </a:prstGeom>
        </p:spPr>
        <p:txBody>
          <a:bodyPr anchorCtr="0" anchor="t" bIns="45700" lIns="91425" spcFirstLastPara="1" rIns="91425" wrap="square" tIns="45700">
            <a:noAutofit/>
          </a:bodyPr>
          <a:lstStyle/>
          <a:p>
            <a:pPr indent="0" lvl="1" marL="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Compare before and after imagery with an interaction based slider that your viewer controls.</a:t>
            </a:r>
            <a:endParaRPr sz="1800">
              <a:solidFill>
                <a:schemeClr val="lt1"/>
              </a:solidFill>
              <a:latin typeface="Nunito Medium"/>
              <a:ea typeface="Nunito Medium"/>
              <a:cs typeface="Nunito Medium"/>
              <a:sym typeface="Nunito Medium"/>
            </a:endParaRPr>
          </a:p>
          <a:p>
            <a:pPr indent="0" lvl="1" marL="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1" marL="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Donuts Image Compare Banner</a:t>
            </a:r>
            <a:endParaRPr sz="1800">
              <a:solidFill>
                <a:schemeClr val="lt1"/>
              </a:solidFill>
              <a:latin typeface="Nunito Medium"/>
              <a:ea typeface="Nunito Medium"/>
              <a:cs typeface="Nunito Medium"/>
              <a:sym typeface="Nunito Medium"/>
            </a:endParaRPr>
          </a:p>
          <a:p>
            <a:pPr indent="0" lvl="1" marL="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1" marL="0" rtl="0" algn="l">
              <a:lnSpc>
                <a:spcPct val="115000"/>
              </a:lnSpc>
              <a:spcBef>
                <a:spcPts val="0"/>
              </a:spcBef>
              <a:spcAft>
                <a:spcPts val="0"/>
              </a:spcAft>
              <a:buClr>
                <a:schemeClr val="dk1"/>
              </a:buClr>
              <a:buFont typeface="Arial"/>
              <a:buNone/>
            </a:pPr>
            <a:r>
              <a:rPr lang="en-US" sz="1700" u="sng">
                <a:solidFill>
                  <a:schemeClr val="lt1"/>
                </a:solidFill>
                <a:latin typeface="Nunito Medium"/>
                <a:ea typeface="Nunito Medium"/>
                <a:cs typeface="Nunito Medium"/>
                <a:sym typeface="Nunito Medium"/>
                <a:hlinkClick r:id="rId4">
                  <a:extLst>
                    <a:ext uri="{A12FA001-AC4F-418D-AE19-62706E023703}">
                      <ahyp:hlinkClr val="tx"/>
                    </a:ext>
                  </a:extLst>
                </a:hlinkClick>
              </a:rPr>
              <a:t>Click here</a:t>
            </a:r>
            <a:r>
              <a:rPr lang="en-US" sz="1700">
                <a:solidFill>
                  <a:schemeClr val="lt1"/>
                </a:solidFill>
                <a:latin typeface="Nunito Medium"/>
                <a:ea typeface="Nunito Medium"/>
                <a:cs typeface="Nunito Medium"/>
                <a:sym typeface="Nunito Medium"/>
              </a:rPr>
              <a:t> to learn how to add this component to your unit. </a:t>
            </a:r>
            <a:endParaRPr sz="1800">
              <a:solidFill>
                <a:schemeClr val="lt1"/>
              </a:solidFill>
              <a:latin typeface="Nunito Medium"/>
              <a:ea typeface="Nunito Medium"/>
              <a:cs typeface="Nunito Medium"/>
              <a:sym typeface="Nunito Medium"/>
            </a:endParaRPr>
          </a:p>
        </p:txBody>
      </p:sp>
      <p:sp>
        <p:nvSpPr>
          <p:cNvPr id="155" name="Google Shape;155;g232b27cdd9a_0_95"/>
          <p:cNvSpPr/>
          <p:nvPr/>
        </p:nvSpPr>
        <p:spPr>
          <a:xfrm>
            <a:off x="571500" y="1686538"/>
            <a:ext cx="6167100" cy="86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IMAGE COMPARE</a:t>
            </a:r>
            <a:endParaRPr b="1">
              <a:solidFill>
                <a:srgbClr val="7CDA24"/>
              </a:solidFill>
              <a:latin typeface="Nunito"/>
              <a:ea typeface="Nunito"/>
              <a:cs typeface="Nunito"/>
              <a:sym typeface="Nunito"/>
            </a:endParaRPr>
          </a:p>
        </p:txBody>
      </p:sp>
      <p:pic>
        <p:nvPicPr>
          <p:cNvPr id="156" name="Google Shape;156;g232b27cdd9a_0_95"/>
          <p:cNvPicPr preferRelativeResize="0"/>
          <p:nvPr/>
        </p:nvPicPr>
        <p:blipFill>
          <a:blip r:embed="rId5">
            <a:alphaModFix/>
          </a:blip>
          <a:stretch>
            <a:fillRect/>
          </a:stretch>
        </p:blipFill>
        <p:spPr>
          <a:xfrm>
            <a:off x="8969513" y="1427413"/>
            <a:ext cx="2583731" cy="3619525"/>
          </a:xfrm>
          <a:prstGeom prst="rect">
            <a:avLst/>
          </a:prstGeom>
          <a:noFill/>
          <a:ln cap="flat" cmpd="sng" w="19050">
            <a:solidFill>
              <a:schemeClr val="lt1"/>
            </a:solidFill>
            <a:prstDash val="solid"/>
            <a:round/>
            <a:headEnd len="sm" w="sm" type="none"/>
            <a:tailEnd len="sm" w="sm" type="none"/>
          </a:ln>
        </p:spPr>
      </p:pic>
      <p:pic>
        <p:nvPicPr>
          <p:cNvPr id="157" name="Google Shape;157;g232b27cdd9a_0_95"/>
          <p:cNvPicPr preferRelativeResize="0"/>
          <p:nvPr/>
        </p:nvPicPr>
        <p:blipFill>
          <a:blip r:embed="rId6">
            <a:alphaModFix/>
          </a:blip>
          <a:stretch>
            <a:fillRect/>
          </a:stretch>
        </p:blipFill>
        <p:spPr>
          <a:xfrm>
            <a:off x="6321562" y="734750"/>
            <a:ext cx="2590800" cy="4312185"/>
          </a:xfrm>
          <a:prstGeom prst="rect">
            <a:avLst/>
          </a:prstGeom>
          <a:noFill/>
          <a:ln cap="flat" cmpd="sng" w="19050">
            <a:solidFill>
              <a:schemeClr val="lt1"/>
            </a:solidFill>
            <a:prstDash val="solid"/>
            <a:round/>
            <a:headEnd len="sm" w="sm" type="none"/>
            <a:tailEnd len="sm" w="sm" type="none"/>
          </a:ln>
        </p:spPr>
      </p:pic>
      <p:pic>
        <p:nvPicPr>
          <p:cNvPr id="158" name="Google Shape;158;g232b27cdd9a_0_95"/>
          <p:cNvPicPr preferRelativeResize="0"/>
          <p:nvPr/>
        </p:nvPicPr>
        <p:blipFill>
          <a:blip r:embed="rId7">
            <a:alphaModFix/>
          </a:blip>
          <a:stretch>
            <a:fillRect/>
          </a:stretch>
        </p:blipFill>
        <p:spPr>
          <a:xfrm>
            <a:off x="6079900" y="4361113"/>
            <a:ext cx="5715000" cy="1762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63" name="Shape 163"/>
        <p:cNvGrpSpPr/>
        <p:nvPr/>
      </p:nvGrpSpPr>
      <p:grpSpPr>
        <a:xfrm>
          <a:off x="0" y="0"/>
          <a:ext cx="0" cy="0"/>
          <a:chOff x="0" y="0"/>
          <a:chExt cx="0" cy="0"/>
        </a:xfrm>
      </p:grpSpPr>
      <p:sp>
        <p:nvSpPr>
          <p:cNvPr id="164" name="Google Shape;164;g232b27cdd9a_0_102"/>
          <p:cNvSpPr/>
          <p:nvPr/>
        </p:nvSpPr>
        <p:spPr>
          <a:xfrm>
            <a:off x="571500" y="1135384"/>
            <a:ext cx="6653700" cy="878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PHOTOSHOP IMPORT</a:t>
            </a:r>
            <a:endParaRPr b="1">
              <a:solidFill>
                <a:srgbClr val="7CDA24"/>
              </a:solidFill>
              <a:latin typeface="Nunito"/>
              <a:ea typeface="Nunito"/>
              <a:cs typeface="Nunito"/>
              <a:sym typeface="Nunito"/>
            </a:endParaRPr>
          </a:p>
        </p:txBody>
      </p:sp>
      <p:pic>
        <p:nvPicPr>
          <p:cNvPr id="165" name="Google Shape;165;g232b27cdd9a_0_102"/>
          <p:cNvPicPr preferRelativeResize="0"/>
          <p:nvPr/>
        </p:nvPicPr>
        <p:blipFill>
          <a:blip r:embed="rId3">
            <a:alphaModFix/>
          </a:blip>
          <a:stretch>
            <a:fillRect/>
          </a:stretch>
        </p:blipFill>
        <p:spPr>
          <a:xfrm>
            <a:off x="6619275" y="1947787"/>
            <a:ext cx="5061075" cy="2962425"/>
          </a:xfrm>
          <a:prstGeom prst="rect">
            <a:avLst/>
          </a:prstGeom>
          <a:noFill/>
          <a:ln>
            <a:noFill/>
          </a:ln>
        </p:spPr>
      </p:pic>
      <p:sp>
        <p:nvSpPr>
          <p:cNvPr id="166" name="Google Shape;166;g232b27cdd9a_0_102"/>
          <p:cNvSpPr txBox="1"/>
          <p:nvPr/>
        </p:nvSpPr>
        <p:spPr>
          <a:xfrm>
            <a:off x="538625" y="2074613"/>
            <a:ext cx="5524500" cy="3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Our Photoshop Import component allows you to upload PSD files directly to your ad canvas. </a:t>
            </a:r>
            <a:endParaRPr sz="18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None/>
            </a:pPr>
            <a:r>
              <a:rPr lang="en-US" sz="1800">
                <a:solidFill>
                  <a:schemeClr val="lt1"/>
                </a:solidFill>
                <a:latin typeface="Nunito Medium"/>
                <a:ea typeface="Nunito Medium"/>
                <a:cs typeface="Nunito Medium"/>
                <a:sym typeface="Nunito Medium"/>
              </a:rPr>
              <a:t>Our builder will take care of extracting the layers from your file, and import them directly onto your ad canvas as separate, optimized assets, so you don’t have to do the heavy lifting, and so you can isolate layers for animations, actions, and events.</a:t>
            </a:r>
            <a:endParaRPr sz="18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rtl="0" algn="l">
              <a:lnSpc>
                <a:spcPct val="115000"/>
              </a:lnSpc>
              <a:spcBef>
                <a:spcPts val="0"/>
              </a:spcBef>
              <a:spcAft>
                <a:spcPts val="0"/>
              </a:spcAft>
              <a:buNone/>
            </a:pP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Click Here</a:t>
            </a:r>
            <a:r>
              <a:rPr lang="en-US" sz="1800">
                <a:solidFill>
                  <a:schemeClr val="lt1"/>
                </a:solidFill>
                <a:latin typeface="Nunito Medium"/>
                <a:ea typeface="Nunito Medium"/>
                <a:cs typeface="Nunito Medium"/>
                <a:sym typeface="Nunito Medium"/>
              </a:rPr>
              <a:t> to learn how to add this component to your ad build.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2018-09-05T19:04:43Z</dcterms:created>
  <dc:creator>morioli@adventive.com</dc:creator>
</cp:coreProperties>
</file>